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47"/>
  </p:notesMasterIdLst>
  <p:sldIdLst>
    <p:sldId id="325" r:id="rId2"/>
    <p:sldId id="296" r:id="rId3"/>
    <p:sldId id="261" r:id="rId4"/>
    <p:sldId id="263" r:id="rId5"/>
    <p:sldId id="265" r:id="rId6"/>
    <p:sldId id="268" r:id="rId7"/>
    <p:sldId id="270" r:id="rId8"/>
    <p:sldId id="316" r:id="rId9"/>
    <p:sldId id="324" r:id="rId10"/>
    <p:sldId id="313" r:id="rId11"/>
    <p:sldId id="314" r:id="rId12"/>
    <p:sldId id="318" r:id="rId13"/>
    <p:sldId id="308" r:id="rId14"/>
    <p:sldId id="310" r:id="rId15"/>
    <p:sldId id="311" r:id="rId16"/>
    <p:sldId id="315" r:id="rId17"/>
    <p:sldId id="299" r:id="rId18"/>
    <p:sldId id="309" r:id="rId19"/>
    <p:sldId id="269" r:id="rId20"/>
    <p:sldId id="305" r:id="rId21"/>
    <p:sldId id="322" r:id="rId22"/>
    <p:sldId id="278" r:id="rId23"/>
    <p:sldId id="331" r:id="rId24"/>
    <p:sldId id="330" r:id="rId25"/>
    <p:sldId id="286" r:id="rId26"/>
    <p:sldId id="285" r:id="rId27"/>
    <p:sldId id="280" r:id="rId28"/>
    <p:sldId id="321" r:id="rId29"/>
    <p:sldId id="335" r:id="rId30"/>
    <p:sldId id="328" r:id="rId31"/>
    <p:sldId id="332" r:id="rId32"/>
    <p:sldId id="272" r:id="rId33"/>
    <p:sldId id="338" r:id="rId34"/>
    <p:sldId id="287" r:id="rId35"/>
    <p:sldId id="333" r:id="rId36"/>
    <p:sldId id="289" r:id="rId37"/>
    <p:sldId id="307" r:id="rId38"/>
    <p:sldId id="323" r:id="rId39"/>
    <p:sldId id="320" r:id="rId40"/>
    <p:sldId id="334" r:id="rId41"/>
    <p:sldId id="336" r:id="rId42"/>
    <p:sldId id="337" r:id="rId43"/>
    <p:sldId id="329" r:id="rId44"/>
    <p:sldId id="292" r:id="rId45"/>
    <p:sldId id="293" r:id="rId46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765"/>
    <p:restoredTop sz="94694"/>
  </p:normalViewPr>
  <p:slideViewPr>
    <p:cSldViewPr snapToGrid="0">
      <p:cViewPr varScale="1">
        <p:scale>
          <a:sx n="93" d="100"/>
          <a:sy n="93" d="100"/>
        </p:scale>
        <p:origin x="312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D193DB-18D6-9041-9C70-C24EC80A4B6E}" type="datetimeFigureOut">
              <a:rPr lang="en-DE" smtClean="0"/>
              <a:t>02/16/2024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DD2EAE-8CF6-1B4C-B610-E32317FB1949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109842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DD2EAE-8CF6-1B4C-B610-E32317FB1949}" type="slidenum">
              <a:rPr lang="en-DE" smtClean="0"/>
              <a:t>19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310452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D4862-876E-6899-D283-90B9D5972B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6A8B3A-4E29-D237-5619-DB55C0A336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5AF3C9-3B10-2F10-D247-5ADD92BB98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0A37E0-810F-7549-BC85-637D5E1FD51D}" type="datetime1">
              <a:rPr lang="de-DE" smtClean="0"/>
              <a:t>16.02.2024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401AA2-DB7E-29C1-704A-51A9D2CA36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9A96ED-8F15-884C-B23C-3916A438A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695883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8B6864-F5C2-D070-8845-66E3F4E74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EC2AD1B-3BF1-22DF-D7B3-352CA3646C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D89F38-5066-96CC-9565-976DED93A2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DBC61-5CF0-994A-BBF1-D8BFDE2785EA}" type="datetime1">
              <a:rPr lang="de-DE" smtClean="0"/>
              <a:t>16.02.2024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6CE52F-3AA3-2B42-45A6-BCC459C8BB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82E063-17C9-C091-2CC1-6145F55EB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5469176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D5C71E8-61CD-A572-2803-3517A94A33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3B123D3-39D1-943D-0359-8B0646202F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19ACD2-C0DF-1C91-115A-168348C0B8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0A3FD2-7E37-5748-BA1D-94B47BDE01D2}" type="datetime1">
              <a:rPr lang="de-DE" smtClean="0"/>
              <a:t>16.02.2024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E82E7B-8824-4937-A7FE-289A779718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6DF3C0-BF6B-F7DE-CBA0-D14085CBC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973236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C0D3C-219F-650B-8F93-0AA594D4C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76F872-4957-EC26-2F2F-94F7B0468C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2A596A-C4AD-7CA2-329A-DC450E65A3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1A56E-48A2-C749-920A-4760650BEACB}" type="datetime1">
              <a:rPr lang="de-DE" smtClean="0"/>
              <a:t>16.02.2024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23A529-1DAD-8187-C08C-1BC9252193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D94D32-6A49-8114-89ED-39AE6A04A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840368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61F02-6C04-E663-456B-C7D3D1D292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DE0535-2469-61F3-9517-BEAA83690E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FA170C-6850-9EB8-394A-01C56B6F30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B0F02-0DA7-1D4C-B01D-75FC069092E3}" type="datetime1">
              <a:rPr lang="de-DE" smtClean="0"/>
              <a:t>16.02.2024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6E636F-C39C-58FB-CFE5-B3DEC604DB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22BC8E-EEDA-85E3-7100-A7B05A2F02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319811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47E2C-BEB2-94DA-CE27-C83C21DE8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443F4A-44B6-8EC2-7C87-DF49712748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9655C8-9077-05E4-94E5-1B2F1A1681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89620F-00E0-6BD6-41EB-A957D39E0E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8D128-44CC-154C-A764-DD0D7DFC9804}" type="datetime1">
              <a:rPr lang="de-DE" smtClean="0"/>
              <a:t>16.02.2024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D6C22C-3C23-7663-BCAD-13126D677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D16E71-49DA-AD81-A919-2E887D151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625351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3F7DE-E662-270F-7900-9E792B654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49F43F-4FBC-2E37-E0A2-59457D69AC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36928B-A0B8-D441-3B8C-80F82DE4FD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E161A8F-2FD4-FCF3-6B9B-365A43E33F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E3E8A81-C2C5-DC18-5595-46FC3AE6611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9B9BCC9-44D3-0208-AE16-5FDFB1AB9C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FFC17-B050-FC42-BF31-AD49CE23E4C7}" type="datetime1">
              <a:rPr lang="de-DE" smtClean="0"/>
              <a:t>16.02.2024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FF5C5DF-7040-7BF5-15DA-90237CF664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DD5FBBA-A6B9-B4BA-C660-0A3A3B7AF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5934411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FEDDD9-8C9E-6B27-A3E3-9565B4543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06FC02F-5C66-DD70-916D-81CE0E1B92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4E4F4-7BF7-5E46-9EF1-2DD0A201804D}" type="datetime1">
              <a:rPr lang="de-DE" smtClean="0"/>
              <a:t>16.02.2024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E4BFEA-8BF3-CB4A-D51D-C2D49C8180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8B6CBF-1CF1-AA8F-958A-64BB825B2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6876098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6ED5B98-89BA-D040-DE75-8B7127A3CD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C36D5-B192-FA47-9073-DA2AE91E7929}" type="datetime1">
              <a:rPr lang="de-DE" smtClean="0"/>
              <a:t>16.02.2024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BC79ED-8703-F378-A326-F7616D9F6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8D1EE7-1B14-8490-ADCB-58327A2AE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399443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293FC-DEAC-1377-E753-88C7D6B05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498072-DE66-92EE-C55B-BD69645554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F24777-E756-E5B3-9E24-D3A9691518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4DD540-7A92-E140-3866-D790FF8C4E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55385-6396-FD45-BEFF-727CA0DA3623}" type="datetime1">
              <a:rPr lang="de-DE" smtClean="0"/>
              <a:t>16.02.2024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640BFA-5013-1800-A6BA-598465067D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8670DD-2EE7-9C4B-2186-D753E0598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0538087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3E3924-DA33-90E8-DB17-15361A45C3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F632C61-61D5-5A59-A1C5-7E5F56463C1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A85CAE-F9C4-6E58-4D6B-85B5CBE8AE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76A802-40E4-16CC-81D9-DD1A6A7E27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1FF0E-D010-174A-A1C6-50F9DF078759}" type="datetime1">
              <a:rPr lang="de-DE" smtClean="0"/>
              <a:t>16.02.2024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81CBF1-5A0B-5FC1-E829-0134D5E310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54BF1F-B8AF-889D-D73A-252ECDBD6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837236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24827AC-06B6-6370-1489-C519F92714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C60D15-8196-581B-6013-53BF936099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D0E0CA-D928-67F9-8A83-62F6B39AC0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5AFE25-413A-474D-A500-11DF768B34B3}" type="datetime1">
              <a:rPr lang="de-DE" smtClean="0"/>
              <a:t>16.02.2024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B74814-4F61-7077-9479-4EBF54E7C9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2DAFC8-33B9-4FD1-895F-7D59E051F2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288877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2eml.school/transformers.html" TargetMode="External"/><Relationship Id="rId5" Type="http://schemas.openxmlformats.org/officeDocument/2006/relationships/image" Target="../media/image11.png"/><Relationship Id="rId4" Type="http://schemas.openxmlformats.org/officeDocument/2006/relationships/hyperlink" Target="https://arxiv.org/abs/1706.03762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6.03762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jalammar.github.io/illustrated-transformer/" TargetMode="Externa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jalammar.github.io/illustrated-transformer/" TargetMode="External"/><Relationship Id="rId4" Type="http://schemas.openxmlformats.org/officeDocument/2006/relationships/hyperlink" Target="https://arxiv.org/abs/1706.03762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jalammar.github.io/illustrated-transformer/" TargetMode="External"/><Relationship Id="rId5" Type="http://schemas.openxmlformats.org/officeDocument/2006/relationships/image" Target="../media/image17.png"/><Relationship Id="rId4" Type="http://schemas.openxmlformats.org/officeDocument/2006/relationships/hyperlink" Target="https://arxiv.org/abs/1706.03762" TargetMode="Externa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8.png"/><Relationship Id="rId7" Type="http://schemas.openxmlformats.org/officeDocument/2006/relationships/image" Target="../media/image16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hyperlink" Target="https://arxiv.org/abs/1706.03762" TargetMode="External"/><Relationship Id="rId9" Type="http://schemas.openxmlformats.org/officeDocument/2006/relationships/hyperlink" Target="https://fleuret.org/public/lbdl.pdf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6.03762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jalammar.github.io/illustrated-transformer/" TargetMode="Externa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jalammar.github.io/illustrated-transformer/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6.03762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2eml.school/transformers.html" TargetMode="Externa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1706.03762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hyperlink" Target="https://e2eml.school/transformers.html" TargetMode="External"/><Relationship Id="rId4" Type="http://schemas.openxmlformats.org/officeDocument/2006/relationships/hyperlink" Target="https://arxiv.org/abs/1706.03762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www.promptingguide.ai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jalammar.github.io/illustrated-transformer/" TargetMode="External"/><Relationship Id="rId5" Type="http://schemas.openxmlformats.org/officeDocument/2006/relationships/image" Target="../media/image27.png"/><Relationship Id="rId4" Type="http://schemas.openxmlformats.org/officeDocument/2006/relationships/hyperlink" Target="https://arxiv.org/abs/1706.03762" TargetMode="Externa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s://huggingface.co/docs/transformers/index" TargetMode="External"/><Relationship Id="rId3" Type="http://schemas.openxmlformats.org/officeDocument/2006/relationships/hyperlink" Target="https://arxiv.org/abs/1901.02860" TargetMode="External"/><Relationship Id="rId7" Type="http://schemas.openxmlformats.org/officeDocument/2006/relationships/hyperlink" Target="https://arxiv.org/abs/2204.14198" TargetMode="External"/><Relationship Id="rId2" Type="http://schemas.openxmlformats.org/officeDocument/2006/relationships/hyperlink" Target="https://arxiv.org/abs/2001.04451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abs/2107.14795" TargetMode="External"/><Relationship Id="rId5" Type="http://schemas.openxmlformats.org/officeDocument/2006/relationships/hyperlink" Target="https://arxiv.org/abs/2103.03206" TargetMode="External"/><Relationship Id="rId4" Type="http://schemas.openxmlformats.org/officeDocument/2006/relationships/hyperlink" Target="https://arxiv.org/abs/2112.04426" TargetMode="External"/><Relationship Id="rId9" Type="http://schemas.openxmlformats.org/officeDocument/2006/relationships/image" Target="../media/image27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jalammar.github.io/illustrated-gpt2/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1810.04805v2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s://ai.meta.com/research/publications/llama-2-open-foundation-and-fine-tuned-chat-models/" TargetMode="External"/><Relationship Id="rId3" Type="http://schemas.openxmlformats.org/officeDocument/2006/relationships/hyperlink" Target="https://arxiv.org/abs/2005.14165" TargetMode="External"/><Relationship Id="rId7" Type="http://schemas.openxmlformats.org/officeDocument/2006/relationships/hyperlink" Target="https://arxiv.org/abs/2303.12712" TargetMode="External"/><Relationship Id="rId2" Type="http://schemas.openxmlformats.org/officeDocument/2006/relationships/hyperlink" Target="https://cdn.openai.com/research-covers/language-unsupervised/language_understanding_paper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dn.openai.com/papers/gpt-4.pdf" TargetMode="External"/><Relationship Id="rId5" Type="http://schemas.openxmlformats.org/officeDocument/2006/relationships/hyperlink" Target="https://cdn.openai.com/better-language-models/language_models_are_unsupervised_multitask_learners.pdf" TargetMode="External"/><Relationship Id="rId4" Type="http://schemas.openxmlformats.org/officeDocument/2006/relationships/hyperlink" Target="https://arxiv.org/abs/2204.02311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platform.openai.com/docs/guides/prompt-engineering" TargetMode="External"/><Relationship Id="rId2" Type="http://schemas.openxmlformats.org/officeDocument/2006/relationships/hyperlink" Target="https://www.promptingguide.ai/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005.14165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109.01652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2203.02155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hyperlink" Target="https://arxiv.org/abs/2203.15556" TargetMode="External"/><Relationship Id="rId7" Type="http://schemas.openxmlformats.org/officeDocument/2006/relationships/hyperlink" Target="https://bard.google.com/chat" TargetMode="External"/><Relationship Id="rId2" Type="http://schemas.openxmlformats.org/officeDocument/2006/relationships/hyperlink" Target="https://arxiv.org/abs/2001.08361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openai.com/chatgpt" TargetMode="External"/><Relationship Id="rId5" Type="http://schemas.openxmlformats.org/officeDocument/2006/relationships/hyperlink" Target="https://arxiv.org/abs/2210.03629" TargetMode="External"/><Relationship Id="rId4" Type="http://schemas.openxmlformats.org/officeDocument/2006/relationships/hyperlink" Target="https://arxiv.org/abs/2201.11903" TargetMode="External"/><Relationship Id="rId9" Type="http://schemas.openxmlformats.org/officeDocument/2006/relationships/hyperlink" Target="https://fleuret.org/public/lbdl.pdf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lamaindex.ai/" TargetMode="External"/><Relationship Id="rId2" Type="http://schemas.openxmlformats.org/officeDocument/2006/relationships/hyperlink" Target="https://arxiv.org/abs/2005.11401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abs/2302.04761" TargetMode="External"/><Relationship Id="rId4" Type="http://schemas.openxmlformats.org/officeDocument/2006/relationships/hyperlink" Target="https://docs.langchain.com/docs/" TargetMode="Externa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201.08239" TargetMode="External"/><Relationship Id="rId2" Type="http://schemas.openxmlformats.org/officeDocument/2006/relationships/hyperlink" Target="https://cajundiscordian.medium.com/is-lamda-sentient-an-interview-ea64d916d917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004.05150" TargetMode="External"/><Relationship Id="rId7" Type="http://schemas.openxmlformats.org/officeDocument/2006/relationships/image" Target="../media/image34.png"/><Relationship Id="rId2" Type="http://schemas.openxmlformats.org/officeDocument/2006/relationships/hyperlink" Target="https://arxiv.org/abs/2401.04088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abs/2106.09685" TargetMode="External"/><Relationship Id="rId5" Type="http://schemas.openxmlformats.org/officeDocument/2006/relationships/hyperlink" Target="https://arxiv.org/abs/2309.03409" TargetMode="External"/><Relationship Id="rId4" Type="http://schemas.openxmlformats.org/officeDocument/2006/relationships/hyperlink" Target="https://arxiv.org/abs/2312.00752" TargetMode="Externa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s://arxiv.org/abs/2010.11929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hyperlink" Target="https://arxiv.org/abs/2105.01601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hyperlink" Target="https://arxiv.org/abs/2010.11929" TargetMode="External"/><Relationship Id="rId4" Type="http://schemas.openxmlformats.org/officeDocument/2006/relationships/image" Target="../media/image3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103.00020" TargetMode="Externa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2302.14045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deeplearningbook.org/contents/rnn.html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hyperlink" Target="https://arxiv.org/abs/2203.12533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adept.ai/blog/fuyu-8b" TargetMode="External"/><Relationship Id="rId4" Type="http://schemas.openxmlformats.org/officeDocument/2006/relationships/image" Target="../media/image4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storage.googleapis.com/deepmind-media/gemini/gemini_1_report.pdf" TargetMode="Externa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fleuret.org/public/lbdl.pdf" TargetMode="Externa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204.06125" TargetMode="External"/><Relationship Id="rId2" Type="http://schemas.openxmlformats.org/officeDocument/2006/relationships/hyperlink" Target="https://arxiv.org/abs/2102.12092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openai.com/blog/dall-e/" TargetMode="External"/><Relationship Id="rId5" Type="http://schemas.openxmlformats.org/officeDocument/2006/relationships/image" Target="../media/image44.png"/><Relationship Id="rId4" Type="http://schemas.openxmlformats.org/officeDocument/2006/relationships/hyperlink" Target="https://cdn.openai.com/papers/dall-e-3.pdf" TargetMode="Externa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hyperlink" Target="http://jalammar.github.io/illustrated-transformer/" TargetMode="External"/><Relationship Id="rId3" Type="http://schemas.openxmlformats.org/officeDocument/2006/relationships/hyperlink" Target="https://arxiv.org/abs/1409.0473" TargetMode="External"/><Relationship Id="rId7" Type="http://schemas.openxmlformats.org/officeDocument/2006/relationships/hyperlink" Target="http://jalammar.github.io/visualizing-neural-machine-translation-mechanics-of-seq2seq-models-with-attention/" TargetMode="External"/><Relationship Id="rId2" Type="http://schemas.openxmlformats.org/officeDocument/2006/relationships/hyperlink" Target="https://arxiv.org/pdf/1409.3215.pdf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arxiv.org/abs/2010.11929" TargetMode="External"/><Relationship Id="rId11" Type="http://schemas.openxmlformats.org/officeDocument/2006/relationships/hyperlink" Target="https://youtu.be/mIZLGBD99iU" TargetMode="External"/><Relationship Id="rId5" Type="http://schemas.openxmlformats.org/officeDocument/2006/relationships/hyperlink" Target="https://arxiv.org/pdf/2207.09238.pdf" TargetMode="External"/><Relationship Id="rId10" Type="http://schemas.openxmlformats.org/officeDocument/2006/relationships/hyperlink" Target="http://nlp.seas.harvard.edu/annotated-transformer/" TargetMode="External"/><Relationship Id="rId4" Type="http://schemas.openxmlformats.org/officeDocument/2006/relationships/hyperlink" Target="https://arxiv.org/pdf/1706.03762.pdf" TargetMode="External"/><Relationship Id="rId9" Type="http://schemas.openxmlformats.org/officeDocument/2006/relationships/hyperlink" Target="https://e2eml.school/transformers.html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eatures/copilot/" TargetMode="External"/><Relationship Id="rId2" Type="http://schemas.openxmlformats.org/officeDocument/2006/relationships/hyperlink" Target="https://arxiv.org/abs/2107.03374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hyperlink" Target="https://arxiv.org/abs/1409.0473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arxiv.org/abs/1706.03762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jalammar.github.io/illustrated-transformer/" TargetMode="External"/><Relationship Id="rId4" Type="http://schemas.openxmlformats.org/officeDocument/2006/relationships/hyperlink" Target="https://arxiv.org/abs/1706.03762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2105.13626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73363-ADE1-D629-C188-A0AD5ABC2F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DE" dirty="0"/>
              <a:t>Transformers</a:t>
            </a:r>
            <a:br>
              <a:rPr lang="en-DE" dirty="0"/>
            </a:br>
            <a:r>
              <a:rPr lang="en-DE" sz="4000" i="1" dirty="0"/>
              <a:t>Sequence Modeling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9C7435-EE51-07B9-EEBD-5697C12B84B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DE" dirty="0"/>
          </a:p>
          <a:p>
            <a:r>
              <a:rPr lang="en-DE" dirty="0"/>
              <a:t>Understanding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17626274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53ECAB7-5BA5-4E55-59F0-661E67CB0F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F985F77-AFB3-0D06-FEC7-7C37B194B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Positional Encoding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555F000-11FB-B846-4189-8EEE9B26E9A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7772400" cy="281226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a</a:t>
                </a:r>
                <a:r>
                  <a:rPr lang="en-DE" sz="2600" dirty="0"/>
                  <a:t>ttention permutation invariant </a:t>
                </a:r>
                <a:r>
                  <a:rPr lang="en-DE" sz="2600" dirty="0">
                    <a:sym typeface="Wingdings" pitchFamily="2" charset="2"/>
                  </a:rPr>
                  <a:t> need for positional encoding to learn from order of sequence</a:t>
                </a:r>
              </a:p>
              <a:p>
                <a:pPr marL="0" indent="0">
                  <a:buNone/>
                </a:pPr>
                <a:r>
                  <a:rPr lang="en-GB" sz="2600" dirty="0">
                    <a:sym typeface="Wingdings" pitchFamily="2" charset="2"/>
                  </a:rPr>
                  <a:t>a</a:t>
                </a:r>
                <a:r>
                  <a:rPr lang="en-DE" sz="2600" dirty="0">
                    <a:sym typeface="Wingdings" pitchFamily="2" charset="2"/>
                  </a:rPr>
                  <a:t>dded to input embeddings </a:t>
                </a:r>
                <a:r>
                  <a:rPr lang="en-GB" sz="2600" dirty="0">
                    <a:sym typeface="Wingdings" pitchFamily="2" charset="2"/>
                  </a:rPr>
                  <a:t>(</a:t>
                </a:r>
                <a:r>
                  <a:rPr lang="en-DE" sz="2600" dirty="0">
                    <a:sym typeface="Wingdings" pitchFamily="2" charset="2"/>
                  </a:rPr>
                  <a:t>same dimension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60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𝑑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600" b="0" i="0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model</m:t>
                        </m:r>
                      </m:sub>
                    </m:sSub>
                  </m:oMath>
                </a14:m>
                <a:r>
                  <a:rPr lang="en-GB" sz="2600" dirty="0">
                    <a:sym typeface="Wingdings" pitchFamily="2" charset="2"/>
                  </a:rPr>
                  <a:t>)</a:t>
                </a:r>
                <a:endParaRPr lang="en-DE" sz="2600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en-DE" sz="2600" dirty="0">
                    <a:sym typeface="Wingdings" pitchFamily="2" charset="2"/>
                  </a:rPr>
                  <a:t>different choices for positional encoding:</a:t>
                </a:r>
              </a:p>
              <a:p>
                <a:r>
                  <a:rPr lang="en-DE" sz="2600" dirty="0">
                    <a:sym typeface="Wingdings" pitchFamily="2" charset="2"/>
                  </a:rPr>
                  <a:t>learned (by including absolute position in embedding)</a:t>
                </a:r>
              </a:p>
              <a:p>
                <a:r>
                  <a:rPr lang="en-GB" sz="2600" dirty="0">
                    <a:sym typeface="Wingdings" pitchFamily="2" charset="2"/>
                  </a:rPr>
                  <a:t>f</a:t>
                </a:r>
                <a:r>
                  <a:rPr lang="en-DE" sz="2600" dirty="0">
                    <a:sym typeface="Wingdings" pitchFamily="2" charset="2"/>
                  </a:rPr>
                  <a:t>ixed, e.g., sine/cosine functions for each dimension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𝑖</m:t>
                    </m:r>
                  </m:oMath>
                </a14:m>
                <a:endParaRPr lang="en-DE" sz="2600" dirty="0">
                  <a:sym typeface="Wingdings" pitchFamily="2" charset="2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555F000-11FB-B846-4189-8EEE9B26E9A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7772400" cy="2812265"/>
              </a:xfrm>
              <a:blipFill>
                <a:blip r:embed="rId3"/>
                <a:stretch>
                  <a:fillRect l="-1412" t="-3680" b="-303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3DC4D1-6E58-AED2-8E3A-92A7C5FD6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10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4A6856-09BC-93E5-9AF5-1462DCFDE272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CCDB434C-2145-DA3C-2CDF-E8C21CADCE47}"/>
              </a:ext>
            </a:extLst>
          </p:cNvPr>
          <p:cNvSpPr/>
          <p:nvPr/>
        </p:nvSpPr>
        <p:spPr>
          <a:xfrm>
            <a:off x="8610600" y="4813737"/>
            <a:ext cx="3541301" cy="41813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96F009C-400A-1002-50A7-8E0E9F87D0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403" y="4609609"/>
            <a:ext cx="3225276" cy="208358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CC3B607-7370-5E19-BFA5-6C31564818A5}"/>
              </a:ext>
            </a:extLst>
          </p:cNvPr>
          <p:cNvSpPr txBox="1"/>
          <p:nvPr/>
        </p:nvSpPr>
        <p:spPr>
          <a:xfrm>
            <a:off x="4012679" y="651063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6"/>
              </a:rPr>
              <a:t>source</a:t>
            </a:r>
            <a:endParaRPr lang="de-DE" sz="1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372F83F-95B4-1295-3AC1-4F0FC662D52C}"/>
                  </a:ext>
                </a:extLst>
              </p:cNvPr>
              <p:cNvSpPr txBox="1"/>
              <p:nvPr/>
            </p:nvSpPr>
            <p:spPr>
              <a:xfrm>
                <a:off x="4319808" y="4727135"/>
                <a:ext cx="3552383" cy="17657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𝑃𝐸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𝑝𝑜𝑠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,2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𝑝𝑜𝑠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10000</m:t>
                                      </m:r>
                                    </m:e>
                                    <m:sup>
                                      <m:f>
                                        <m:f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en-US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𝑑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2000" b="0" i="0" smtClean="0">
                                                  <a:latin typeface="Cambria Math" panose="02040503050406030204" pitchFamily="18" charset="0"/>
                                                </a:rPr>
                                                <m:t>model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sz="2000" b="0" dirty="0"/>
              </a:p>
              <a:p>
                <a:endParaRPr lang="en-DE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𝑃𝐸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𝑝𝑜𝑠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,2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𝑝𝑜𝑠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10000</m:t>
                                      </m:r>
                                    </m:e>
                                    <m:sup>
                                      <m:f>
                                        <m:f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  <m:t>𝑑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2000">
                                                  <a:latin typeface="Cambria Math" panose="02040503050406030204" pitchFamily="18" charset="0"/>
                                                </a:rPr>
                                                <m:t>model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372F83F-95B4-1295-3AC1-4F0FC662D5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9808" y="4727135"/>
                <a:ext cx="3552383" cy="1765740"/>
              </a:xfrm>
              <a:prstGeom prst="rect">
                <a:avLst/>
              </a:prstGeom>
              <a:blipFill>
                <a:blip r:embed="rId7"/>
                <a:stretch>
                  <a:fillRect l="-1429" b="-357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069941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467FB7-26F4-E61C-CDF9-1F70C1D5E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Encoder and Decoder Stacks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4C3D0F-A327-2D06-2B0D-02A65E0D8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11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B62299-D63C-7230-9B13-2DB7B7A36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73CB5D5-FDC4-D857-40B4-38BEDA14EE8A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1DEE692-B8F1-D5BF-281E-C5EDC948879E}"/>
              </a:ext>
            </a:extLst>
          </p:cNvPr>
          <p:cNvSpPr/>
          <p:nvPr/>
        </p:nvSpPr>
        <p:spPr>
          <a:xfrm>
            <a:off x="8723586" y="3079531"/>
            <a:ext cx="1657664" cy="156604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000BA1E-E811-A02B-C69E-A1CDFDA8C3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898" y="5007568"/>
            <a:ext cx="5554888" cy="178364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6BCA8EE-708B-EF26-2CF7-2AA6A27B44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141" y="1753094"/>
            <a:ext cx="4400838" cy="3139517"/>
          </a:xfrm>
          <a:prstGeom prst="rect">
            <a:avLst/>
          </a:prstGeom>
        </p:spPr>
      </p:pic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D2EBAA9-5AA1-C0C0-1DB1-5E5C94454981}"/>
              </a:ext>
            </a:extLst>
          </p:cNvPr>
          <p:cNvSpPr/>
          <p:nvPr/>
        </p:nvSpPr>
        <p:spPr>
          <a:xfrm>
            <a:off x="10381250" y="2249214"/>
            <a:ext cx="1657664" cy="242860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05DA32A-2F84-9690-A27F-371941DD73F6}"/>
              </a:ext>
            </a:extLst>
          </p:cNvPr>
          <p:cNvSpPr txBox="1"/>
          <p:nvPr/>
        </p:nvSpPr>
        <p:spPr>
          <a:xfrm>
            <a:off x="5839168" y="6538912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6"/>
              </a:rPr>
              <a:t>source</a:t>
            </a:r>
            <a:endParaRPr lang="de-DE" sz="1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517FB06-2882-6980-6C55-B89089709BD7}"/>
              </a:ext>
            </a:extLst>
          </p:cNvPr>
          <p:cNvSpPr txBox="1"/>
          <p:nvPr/>
        </p:nvSpPr>
        <p:spPr>
          <a:xfrm>
            <a:off x="4908965" y="2242324"/>
            <a:ext cx="3541301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200" dirty="0"/>
              <a:t>output of encoders/decoders fed as input to next ones</a:t>
            </a:r>
          </a:p>
          <a:p>
            <a:endParaRPr lang="en-DE" sz="2200" dirty="0"/>
          </a:p>
          <a:p>
            <a:r>
              <a:rPr lang="en-GB" sz="2000" dirty="0"/>
              <a:t>idea of depth:</a:t>
            </a:r>
          </a:p>
          <a:p>
            <a:r>
              <a:rPr lang="en-GB" sz="2000" dirty="0"/>
              <a:t>p</a:t>
            </a:r>
            <a:r>
              <a:rPr lang="en-DE" sz="2000" dirty="0"/>
              <a:t>roviding redundancy</a:t>
            </a:r>
            <a:endParaRPr lang="en-GB" sz="2000" dirty="0"/>
          </a:p>
          <a:p>
            <a:r>
              <a:rPr lang="en-DE" sz="2000" dirty="0"/>
              <a:t>(</a:t>
            </a:r>
            <a:r>
              <a:rPr lang="en-GB" sz="2000" dirty="0"/>
              <a:t>even more important here than</a:t>
            </a:r>
            <a:r>
              <a:rPr lang="en-DE" sz="2000" dirty="0"/>
              <a:t> increasingly sophisticated abstraction, like, e.g., in CNN)</a:t>
            </a:r>
          </a:p>
        </p:txBody>
      </p:sp>
    </p:spTree>
    <p:extLst>
      <p:ext uri="{BB962C8B-B14F-4D97-AF65-F5344CB8AC3E}">
        <p14:creationId xmlns:p14="http://schemas.microsoft.com/office/powerpoint/2010/main" val="32431473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2B62299-D63C-7230-9B13-2DB7B7A36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71FABC7-B408-05B5-C876-A567F404F1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356" y="2355518"/>
            <a:ext cx="4431858" cy="406766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D467FB7-26F4-E61C-CDF9-1F70C1D5E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Skip Connections and Layer Normalization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4C3D0F-A327-2D06-2B0D-02A65E0D8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12</a:t>
            </a:fld>
            <a:endParaRPr lang="en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3CB5D5-FDC4-D857-40B4-38BEDA14EE8A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05DA32A-2F84-9690-A27F-371941DD73F6}"/>
              </a:ext>
            </a:extLst>
          </p:cNvPr>
          <p:cNvSpPr txBox="1"/>
          <p:nvPr/>
        </p:nvSpPr>
        <p:spPr>
          <a:xfrm>
            <a:off x="4932639" y="6246654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517FB06-2882-6980-6C55-B89089709BD7}"/>
              </a:ext>
            </a:extLst>
          </p:cNvPr>
          <p:cNvSpPr txBox="1"/>
          <p:nvPr/>
        </p:nvSpPr>
        <p:spPr>
          <a:xfrm>
            <a:off x="5559914" y="2271831"/>
            <a:ext cx="276598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200" dirty="0"/>
              <a:t>skip connections and layer normalization for </a:t>
            </a:r>
            <a:r>
              <a:rPr lang="en-GB" sz="2200" dirty="0"/>
              <a:t>e</a:t>
            </a:r>
            <a:r>
              <a:rPr lang="en-DE" sz="2200" dirty="0"/>
              <a:t>ach sub-layer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AAC0F37-72F7-65D3-B58A-BFD8A5702808}"/>
              </a:ext>
            </a:extLst>
          </p:cNvPr>
          <p:cNvCxnSpPr>
            <a:stCxn id="17" idx="3"/>
          </p:cNvCxnSpPr>
          <p:nvPr/>
        </p:nvCxnSpPr>
        <p:spPr>
          <a:xfrm flipV="1">
            <a:off x="8325900" y="2422689"/>
            <a:ext cx="2222694" cy="4031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B4487B4-3C16-E4BC-CF37-8FB631196424}"/>
              </a:ext>
            </a:extLst>
          </p:cNvPr>
          <p:cNvCxnSpPr>
            <a:stCxn id="17" idx="3"/>
          </p:cNvCxnSpPr>
          <p:nvPr/>
        </p:nvCxnSpPr>
        <p:spPr>
          <a:xfrm>
            <a:off x="8325900" y="2825829"/>
            <a:ext cx="2222694" cy="2001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E9422E6-F40C-58F3-0052-E37F4EC93CB6}"/>
              </a:ext>
            </a:extLst>
          </p:cNvPr>
          <p:cNvCxnSpPr>
            <a:stCxn id="17" idx="3"/>
          </p:cNvCxnSpPr>
          <p:nvPr/>
        </p:nvCxnSpPr>
        <p:spPr>
          <a:xfrm>
            <a:off x="8325900" y="2825829"/>
            <a:ext cx="2222694" cy="10297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402635A-051E-BBFA-9E89-09E0A3D646A8}"/>
              </a:ext>
            </a:extLst>
          </p:cNvPr>
          <p:cNvCxnSpPr>
            <a:stCxn id="17" idx="3"/>
          </p:cNvCxnSpPr>
          <p:nvPr/>
        </p:nvCxnSpPr>
        <p:spPr>
          <a:xfrm>
            <a:off x="8325900" y="2825829"/>
            <a:ext cx="987782" cy="3038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FC980C3-EFAE-5869-63F6-F22633380D9B}"/>
              </a:ext>
            </a:extLst>
          </p:cNvPr>
          <p:cNvCxnSpPr>
            <a:stCxn id="17" idx="3"/>
          </p:cNvCxnSpPr>
          <p:nvPr/>
        </p:nvCxnSpPr>
        <p:spPr>
          <a:xfrm>
            <a:off x="8325900" y="2825829"/>
            <a:ext cx="1111347" cy="10957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7C48135C-B7EC-EB0C-4E10-952B5BA11EFF}"/>
              </a:ext>
            </a:extLst>
          </p:cNvPr>
          <p:cNvSpPr txBox="1"/>
          <p:nvPr/>
        </p:nvSpPr>
        <p:spPr>
          <a:xfrm>
            <a:off x="5559915" y="4172004"/>
            <a:ext cx="282620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s</a:t>
            </a:r>
            <a:r>
              <a:rPr lang="en-DE" sz="2000" dirty="0"/>
              <a:t>kip connections</a:t>
            </a:r>
            <a:r>
              <a:rPr lang="en-GB" sz="2000" dirty="0"/>
              <a:t> </a:t>
            </a:r>
            <a:r>
              <a:rPr lang="en-DE" sz="2000" dirty="0"/>
              <a:t>improve robustness</a:t>
            </a:r>
            <a:r>
              <a:rPr lang="en-GB" sz="2000" dirty="0"/>
              <a:t> b</a:t>
            </a:r>
            <a:r>
              <a:rPr lang="en-DE" sz="2000" dirty="0"/>
              <a:t>y preserving </a:t>
            </a:r>
            <a:r>
              <a:rPr lang="en-GB" sz="2000" dirty="0"/>
              <a:t>original </a:t>
            </a:r>
            <a:r>
              <a:rPr lang="en-DE" sz="2000" dirty="0"/>
              <a:t>input</a:t>
            </a:r>
            <a:r>
              <a:rPr lang="en-GB" sz="2000" dirty="0"/>
              <a:t> (</a:t>
            </a:r>
            <a:r>
              <a:rPr lang="en-DE" sz="2000" dirty="0"/>
              <a:t>attention</a:t>
            </a:r>
            <a:r>
              <a:rPr lang="en-GB" sz="2000" dirty="0"/>
              <a:t> layers as filters)</a:t>
            </a:r>
            <a:endParaRPr lang="en-DE" sz="2000" dirty="0"/>
          </a:p>
        </p:txBody>
      </p:sp>
    </p:spTree>
    <p:extLst>
      <p:ext uri="{BB962C8B-B14F-4D97-AF65-F5344CB8AC3E}">
        <p14:creationId xmlns:p14="http://schemas.microsoft.com/office/powerpoint/2010/main" val="15204084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58BB3-1B89-802B-ED6C-1C8318B94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Self-Attention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A4B3D6-AA1E-D12C-4661-CBF4178009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724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e</a:t>
            </a:r>
            <a:r>
              <a:rPr lang="en-DE" sz="2600" dirty="0"/>
              <a:t>valuating other input words in terms of relevance for encoding of given word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4028B3-EDF5-30F5-2899-7CA34C4BF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13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753570-616E-CD16-9255-7311CA3B38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777922"/>
            <a:ext cx="4026031" cy="38800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AC17A18-3B55-03B3-B1EB-4699A2901A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20FB4E8-0863-A006-0719-3A84A206337E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B822403-0C3F-6794-EA7F-A44028DF9B68}"/>
              </a:ext>
            </a:extLst>
          </p:cNvPr>
          <p:cNvSpPr/>
          <p:nvPr/>
        </p:nvSpPr>
        <p:spPr>
          <a:xfrm>
            <a:off x="9207063" y="3752193"/>
            <a:ext cx="2396358" cy="92491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8B4482C-892F-56FB-5D38-3C0BDD384E6B}"/>
                  </a:ext>
                </a:extLst>
              </p:cNvPr>
              <p:cNvSpPr txBox="1"/>
              <p:nvPr/>
            </p:nvSpPr>
            <p:spPr>
              <a:xfrm>
                <a:off x="4963796" y="4437788"/>
                <a:ext cx="3541301" cy="21236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200" dirty="0"/>
                  <a:t>m</a:t>
                </a:r>
                <a:r>
                  <a:rPr lang="en-DE" sz="2200" dirty="0"/>
                  <a:t>asked self-attention in decoder: </a:t>
                </a:r>
                <a:r>
                  <a:rPr lang="en-GB" sz="2200" dirty="0"/>
                  <a:t>only allowed to attend to earlier positions in output sequence (masking future positions by setting them to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GB" sz="2200" dirty="0"/>
                  <a:t>)</a:t>
                </a:r>
                <a:endParaRPr lang="en-DE" sz="22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8B4482C-892F-56FB-5D38-3C0BDD384E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3796" y="4437788"/>
                <a:ext cx="3541301" cy="2123658"/>
              </a:xfrm>
              <a:prstGeom prst="rect">
                <a:avLst/>
              </a:prstGeom>
              <a:blipFill>
                <a:blip r:embed="rId5"/>
                <a:stretch>
                  <a:fillRect l="-2238" t="-2011" b="-488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44AFF71-AFF6-5CC7-9749-51CA0F2132A5}"/>
              </a:ext>
            </a:extLst>
          </p:cNvPr>
          <p:cNvCxnSpPr>
            <a:cxnSpLocks/>
            <a:stCxn id="11" idx="3"/>
          </p:cNvCxnSpPr>
          <p:nvPr/>
        </p:nvCxnSpPr>
        <p:spPr>
          <a:xfrm flipV="1">
            <a:off x="8505097" y="4258962"/>
            <a:ext cx="2072287" cy="12406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5FA5492-414B-4C09-078A-69E913C097AC}"/>
              </a:ext>
            </a:extLst>
          </p:cNvPr>
          <p:cNvSpPr txBox="1"/>
          <p:nvPr/>
        </p:nvSpPr>
        <p:spPr>
          <a:xfrm>
            <a:off x="4191882" y="641580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6"/>
              </a:rPr>
              <a:t>source</a:t>
            </a:r>
            <a:endParaRPr lang="de-DE" sz="1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A907F27-F7B3-C7B2-0213-C8C0CFF1B9C4}"/>
              </a:ext>
            </a:extLst>
          </p:cNvPr>
          <p:cNvSpPr txBox="1"/>
          <p:nvPr/>
        </p:nvSpPr>
        <p:spPr>
          <a:xfrm>
            <a:off x="4724400" y="2840696"/>
            <a:ext cx="3780697" cy="1015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000" dirty="0"/>
              <a:t>computational complexity quadratic in length of input (each token attends to each other token)</a:t>
            </a:r>
          </a:p>
        </p:txBody>
      </p:sp>
    </p:spTree>
    <p:extLst>
      <p:ext uri="{BB962C8B-B14F-4D97-AF65-F5344CB8AC3E}">
        <p14:creationId xmlns:p14="http://schemas.microsoft.com/office/powerpoint/2010/main" val="15431669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E95EF-3677-11AC-741A-5096F24B3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Scaled Dot-Product Attention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490E58-9F3B-C78F-EDFA-EAC27F391BF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730766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3 abstract matrices created from inputs (e.g., word embeddings) by multiplying inputs with 3 different weight matrices</a:t>
                </a:r>
              </a:p>
              <a:p>
                <a:r>
                  <a:rPr lang="en-GB" sz="2600" dirty="0"/>
                  <a:t>q</a:t>
                </a:r>
                <a:r>
                  <a:rPr lang="en-DE" sz="2600" dirty="0"/>
                  <a:t>uery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 b="0" i="0" smtClean="0">
                        <a:latin typeface="Cambria Math" panose="02040503050406030204" pitchFamily="18" charset="0"/>
                      </a:rPr>
                      <m:t>Q</m:t>
                    </m:r>
                  </m:oMath>
                </a14:m>
                <a:endParaRPr lang="en-GB" sz="2600" dirty="0"/>
              </a:p>
              <a:p>
                <a:r>
                  <a:rPr lang="en-GB" sz="2600" dirty="0"/>
                  <a:t>k</a:t>
                </a:r>
                <a:r>
                  <a:rPr lang="en-DE" sz="2600" dirty="0"/>
                  <a:t>ey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 b="0" i="0" smtClean="0">
                        <a:latin typeface="Cambria Math" panose="02040503050406030204" pitchFamily="18" charset="0"/>
                      </a:rPr>
                      <m:t>K</m:t>
                    </m:r>
                  </m:oMath>
                </a14:m>
                <a:endParaRPr lang="en-GB" sz="2600" dirty="0"/>
              </a:p>
              <a:p>
                <a:r>
                  <a:rPr lang="en-GB" sz="2600" dirty="0"/>
                  <a:t>v</a:t>
                </a:r>
                <a:r>
                  <a:rPr lang="en-DE" sz="2600" dirty="0"/>
                  <a:t>alue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 b="0" i="0" smtClean="0">
                        <a:latin typeface="Cambria Math" panose="02040503050406030204" pitchFamily="18" charset="0"/>
                      </a:rPr>
                      <m:t>V</m:t>
                    </m:r>
                  </m:oMath>
                </a14:m>
                <a:endParaRPr lang="en-DE" sz="2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490E58-9F3B-C78F-EDFA-EAC27F391B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730766" cy="4351338"/>
              </a:xfrm>
              <a:blipFill>
                <a:blip r:embed="rId2"/>
                <a:stretch>
                  <a:fillRect l="-1915" t="-210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ED8751-2223-A43A-7C8A-4E5D89FA7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14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82A187-27B1-5388-72BD-CABF992B70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5683" y="2691589"/>
            <a:ext cx="2986751" cy="37312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7DFC9E0-BDE6-151F-4C20-1BF61C317DC2}"/>
              </a:ext>
            </a:extLst>
          </p:cNvPr>
          <p:cNvSpPr txBox="1"/>
          <p:nvPr/>
        </p:nvSpPr>
        <p:spPr>
          <a:xfrm>
            <a:off x="9494908" y="6406865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41FB489-E8CB-2C41-8259-011099B09E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5200" y="1693771"/>
            <a:ext cx="4824250" cy="88701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078F609-A2C9-FCAF-17E3-6973081CBC91}"/>
              </a:ext>
            </a:extLst>
          </p:cNvPr>
          <p:cNvSpPr txBox="1"/>
          <p:nvPr/>
        </p:nvSpPr>
        <p:spPr>
          <a:xfrm>
            <a:off x="3740672" y="4714094"/>
            <a:ext cx="4414777" cy="19389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400" dirty="0"/>
              <a:t>scoring each of the key words (context) with respect to current query word: multiplication of inputs (in contrast to inputs times weights in neural networks)</a:t>
            </a:r>
            <a:endParaRPr lang="en-DE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CE153F-3808-C155-A355-EB79314F5093}"/>
              </a:ext>
            </a:extLst>
          </p:cNvPr>
          <p:cNvSpPr txBox="1"/>
          <p:nvPr/>
        </p:nvSpPr>
        <p:spPr>
          <a:xfrm>
            <a:off x="4661705" y="3051884"/>
            <a:ext cx="3296685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400" dirty="0"/>
              <a:t>filtering: </a:t>
            </a:r>
            <a:r>
              <a:rPr lang="en-DE" sz="2400" dirty="0"/>
              <a:t>multiplication of </a:t>
            </a:r>
            <a:r>
              <a:rPr lang="en-GB" sz="2400" dirty="0"/>
              <a:t>attention</a:t>
            </a:r>
            <a:r>
              <a:rPr lang="en-DE" sz="2400" dirty="0"/>
              <a:t> </a:t>
            </a:r>
            <a:r>
              <a:rPr lang="en-GB" sz="2400" dirty="0"/>
              <a:t>probabilities</a:t>
            </a:r>
            <a:r>
              <a:rPr lang="en-DE" sz="2400" dirty="0"/>
              <a:t> with</a:t>
            </a:r>
            <a:r>
              <a:rPr lang="en-GB" sz="2400" dirty="0"/>
              <a:t> corresponding key word values</a:t>
            </a:r>
            <a:endParaRPr lang="en-DE" sz="2400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D890CF-F3C6-D705-5CC2-63A9A490272E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8155449" y="5683590"/>
            <a:ext cx="3624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0E265C8-39BB-A639-A6DF-F408DF40B55B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7958390" y="3690225"/>
            <a:ext cx="943833" cy="1464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F5CFCD0-4B2C-5227-5856-F878E2EFFD65}"/>
                  </a:ext>
                </a:extLst>
              </p:cNvPr>
              <p:cNvSpPr txBox="1"/>
              <p:nvPr/>
            </p:nvSpPr>
            <p:spPr>
              <a:xfrm>
                <a:off x="8180173" y="557649"/>
                <a:ext cx="3856802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s</a:t>
                </a:r>
                <a:r>
                  <a:rPr lang="en-DE" dirty="0"/>
                  <a:t>oftmax not scale invariant: largest inputs dominate output for large inputs (more embedding dimensions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DE" dirty="0"/>
                  <a:t>)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F5CFCD0-4B2C-5227-5856-F878E2EFFD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0173" y="557649"/>
                <a:ext cx="3856802" cy="923330"/>
              </a:xfrm>
              <a:prstGeom prst="rect">
                <a:avLst/>
              </a:prstGeom>
              <a:blipFill>
                <a:blip r:embed="rId6"/>
                <a:stretch>
                  <a:fillRect l="-1422" t="-3289" r="-2370" b="-921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AD80350-98CB-B5B9-7A2E-F036F9A0874A}"/>
              </a:ext>
            </a:extLst>
          </p:cNvPr>
          <p:cNvCxnSpPr>
            <a:cxnSpLocks/>
            <a:stCxn id="23" idx="2"/>
          </p:cNvCxnSpPr>
          <p:nvPr/>
        </p:nvCxnSpPr>
        <p:spPr>
          <a:xfrm flipH="1">
            <a:off x="8336686" y="1480979"/>
            <a:ext cx="1771888" cy="1208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6896EB1-1DDA-1759-0C00-4DD88B0C76F4}"/>
              </a:ext>
            </a:extLst>
          </p:cNvPr>
          <p:cNvCxnSpPr>
            <a:cxnSpLocks/>
            <a:stCxn id="23" idx="2"/>
          </p:cNvCxnSpPr>
          <p:nvPr/>
        </p:nvCxnSpPr>
        <p:spPr>
          <a:xfrm>
            <a:off x="10108574" y="1480979"/>
            <a:ext cx="1101212" cy="7682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7F468AA8-4434-4F16-2DAE-15A5F30CB5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9075" y="4679150"/>
            <a:ext cx="1929714" cy="185976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D6CE5BC-1E0D-31C6-A9DF-34AE556474D2}"/>
              </a:ext>
            </a:extLst>
          </p:cNvPr>
          <p:cNvSpPr txBox="1"/>
          <p:nvPr/>
        </p:nvSpPr>
        <p:spPr>
          <a:xfrm>
            <a:off x="2940531" y="5726474"/>
            <a:ext cx="729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query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58AE804-B1FB-158B-B41B-31D3529FA28C}"/>
              </a:ext>
            </a:extLst>
          </p:cNvPr>
          <p:cNvSpPr txBox="1"/>
          <p:nvPr/>
        </p:nvSpPr>
        <p:spPr>
          <a:xfrm>
            <a:off x="155533" y="5419784"/>
            <a:ext cx="11262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key-value pairs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EB2F1F5-3DFD-70EE-93DA-28723B2BFFE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82200" y="4535901"/>
            <a:ext cx="2213825" cy="88388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101B1DE-16EA-0B24-E3B8-51F4FF464657}"/>
              </a:ext>
            </a:extLst>
          </p:cNvPr>
          <p:cNvSpPr txBox="1"/>
          <p:nvPr/>
        </p:nvSpPr>
        <p:spPr>
          <a:xfrm>
            <a:off x="11209947" y="5437369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9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8262666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0F959B-EEF3-2395-19C7-B077A893B7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Multi-Head Attention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32634C-457D-12BE-1745-A375EDD5F5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46345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multiple heads: s</a:t>
            </a:r>
            <a:r>
              <a:rPr lang="en-DE" sz="2600" dirty="0"/>
              <a:t>everal attention layers running in parallel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205CEC-AED7-A27A-2A53-4117584507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15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538E6B-C973-021B-42DF-60C85DE238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1655" y="2191689"/>
            <a:ext cx="2806262" cy="38295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E7F1192-E213-B6C5-346F-337540A23C36}"/>
              </a:ext>
            </a:extLst>
          </p:cNvPr>
          <p:cNvSpPr txBox="1"/>
          <p:nvPr/>
        </p:nvSpPr>
        <p:spPr>
          <a:xfrm>
            <a:off x="11087541" y="6065679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145F38A-D965-541A-9C6A-3D855DDBAD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422066"/>
            <a:ext cx="4329813" cy="420470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EAA8FF0-8EB0-BDBC-9D38-35EB45B3EA61}"/>
              </a:ext>
            </a:extLst>
          </p:cNvPr>
          <p:cNvSpPr txBox="1"/>
          <p:nvPr/>
        </p:nvSpPr>
        <p:spPr>
          <a:xfrm>
            <a:off x="4537409" y="641580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24EFCB-6DB6-0E33-D20E-2A2927F15DB0}"/>
              </a:ext>
            </a:extLst>
          </p:cNvPr>
          <p:cNvSpPr txBox="1"/>
          <p:nvPr/>
        </p:nvSpPr>
        <p:spPr>
          <a:xfrm>
            <a:off x="5269583" y="3318238"/>
            <a:ext cx="3478491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600" dirty="0"/>
              <a:t>d</a:t>
            </a:r>
            <a:r>
              <a:rPr lang="en-DE" sz="2600" dirty="0"/>
              <a:t>ifferent heads can pay attention to different aspects of input (multiple representation sub-spaces)</a:t>
            </a:r>
          </a:p>
        </p:txBody>
      </p:sp>
    </p:spTree>
    <p:extLst>
      <p:ext uri="{BB962C8B-B14F-4D97-AF65-F5344CB8AC3E}">
        <p14:creationId xmlns:p14="http://schemas.microsoft.com/office/powerpoint/2010/main" val="12190430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217FB-AE98-DAF4-6D2F-CB0743143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Involved Matrix Calculations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3F2EA4-3578-193B-B161-A66BFC9A5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16</a:t>
            </a:fld>
            <a:endParaRPr lang="en-D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69CA610-FA72-42A5-24F4-1A8235D760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97176"/>
            <a:ext cx="8982959" cy="48242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984BCFF-FB80-CAC5-6B0A-DCDC8ECB81F0}"/>
              </a:ext>
            </a:extLst>
          </p:cNvPr>
          <p:cNvSpPr txBox="1"/>
          <p:nvPr/>
        </p:nvSpPr>
        <p:spPr>
          <a:xfrm>
            <a:off x="8780330" y="6356350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BA72C8-ED3A-5291-A7C9-731C0983BD1A}"/>
              </a:ext>
            </a:extLst>
          </p:cNvPr>
          <p:cNvSpPr txBox="1"/>
          <p:nvPr/>
        </p:nvSpPr>
        <p:spPr>
          <a:xfrm>
            <a:off x="8780330" y="581630"/>
            <a:ext cx="1985128" cy="8925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600" dirty="0"/>
              <a:t>p</a:t>
            </a:r>
            <a:r>
              <a:rPr lang="en-DE" sz="2600" dirty="0"/>
              <a:t>arameters to be learned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FE4FD97-44F1-8991-ACC9-C885F488DD77}"/>
              </a:ext>
            </a:extLst>
          </p:cNvPr>
          <p:cNvCxnSpPr>
            <a:stCxn id="11" idx="1"/>
          </p:cNvCxnSpPr>
          <p:nvPr/>
        </p:nvCxnSpPr>
        <p:spPr>
          <a:xfrm flipH="1">
            <a:off x="4883085" y="1027906"/>
            <a:ext cx="3897245" cy="19132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6FA9809-87F1-8B26-4E10-A6EC8F9CB686}"/>
              </a:ext>
            </a:extLst>
          </p:cNvPr>
          <p:cNvCxnSpPr>
            <a:stCxn id="11" idx="1"/>
          </p:cNvCxnSpPr>
          <p:nvPr/>
        </p:nvCxnSpPr>
        <p:spPr>
          <a:xfrm flipH="1">
            <a:off x="5043340" y="1027906"/>
            <a:ext cx="3736990" cy="32047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ADC737B-1440-A450-BAD2-4919114F49CA}"/>
              </a:ext>
            </a:extLst>
          </p:cNvPr>
          <p:cNvCxnSpPr>
            <a:stCxn id="11" idx="1"/>
          </p:cNvCxnSpPr>
          <p:nvPr/>
        </p:nvCxnSpPr>
        <p:spPr>
          <a:xfrm flipH="1">
            <a:off x="4883085" y="1027906"/>
            <a:ext cx="3897245" cy="46093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48001B8-6F25-386A-C999-E65290C976EE}"/>
              </a:ext>
            </a:extLst>
          </p:cNvPr>
          <p:cNvCxnSpPr>
            <a:stCxn id="11" idx="1"/>
          </p:cNvCxnSpPr>
          <p:nvPr/>
        </p:nvCxnSpPr>
        <p:spPr>
          <a:xfrm flipH="1">
            <a:off x="8427563" y="1027906"/>
            <a:ext cx="352767" cy="22337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523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8689A64-B027-D8D0-3B94-37F94A27C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91FB96-F1CB-DA46-EBD4-1EEDA3946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Position-Wise Feed-Forward Networks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A7F013-8620-62DD-2A33-AEE3295D75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724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for each encoder or decoder layer: identical feed-forward network independently applied to each position</a:t>
            </a:r>
            <a:endParaRPr lang="en-DE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5EC0DB-C305-C21C-D540-0E577F2F3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17</a:t>
            </a:fld>
            <a:endParaRPr lang="en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21044D-0219-1A3F-1C02-DA0A7D056557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C82FD88-CA7C-5E13-A1DC-85ADDA8A02CD}"/>
              </a:ext>
            </a:extLst>
          </p:cNvPr>
          <p:cNvSpPr/>
          <p:nvPr/>
        </p:nvSpPr>
        <p:spPr>
          <a:xfrm>
            <a:off x="9259614" y="3008585"/>
            <a:ext cx="1063486" cy="72258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A2835EB-99BB-0EE8-ABB5-8D54428464F4}"/>
              </a:ext>
            </a:extLst>
          </p:cNvPr>
          <p:cNvSpPr/>
          <p:nvPr/>
        </p:nvSpPr>
        <p:spPr>
          <a:xfrm>
            <a:off x="10499833" y="2204545"/>
            <a:ext cx="1004023" cy="71733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452FC8B-E410-13CA-AC7B-2F90D4CE02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987" y="2921877"/>
            <a:ext cx="4325868" cy="294280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8AE3EB4-B315-E9C3-28D9-6B96D2EFBF4F}"/>
              </a:ext>
            </a:extLst>
          </p:cNvPr>
          <p:cNvSpPr txBox="1"/>
          <p:nvPr/>
        </p:nvSpPr>
        <p:spPr>
          <a:xfrm>
            <a:off x="4043359" y="5922875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047BA1D-B796-BCCB-3D02-09CC7B9701EB}"/>
              </a:ext>
            </a:extLst>
          </p:cNvPr>
          <p:cNvSpPr txBox="1"/>
          <p:nvPr/>
        </p:nvSpPr>
        <p:spPr>
          <a:xfrm>
            <a:off x="4724400" y="2915360"/>
            <a:ext cx="379491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a</a:t>
            </a:r>
            <a:r>
              <a:rPr lang="en-DE" sz="2400" dirty="0"/>
              <a:t>ttention is just weighted averaging </a:t>
            </a:r>
            <a:r>
              <a:rPr lang="en-DE" sz="2400" dirty="0">
                <a:sym typeface="Wingdings" pitchFamily="2" charset="2"/>
              </a:rPr>
              <a:t> need for non-linearities (neural networks):</a:t>
            </a:r>
            <a:endParaRPr lang="en-DE" sz="2400" dirty="0"/>
          </a:p>
          <a:p>
            <a:r>
              <a:rPr lang="en-DE" sz="2400" dirty="0"/>
              <a:t>creating multi-word features from (self-)attention outputs (selectively masked words)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51CAF4-7818-E3B5-5E2F-4F7F478E5017}"/>
              </a:ext>
            </a:extLst>
          </p:cNvPr>
          <p:cNvSpPr txBox="1"/>
          <p:nvPr/>
        </p:nvSpPr>
        <p:spPr>
          <a:xfrm>
            <a:off x="5175315" y="5467546"/>
            <a:ext cx="1976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</a:t>
            </a:r>
            <a:r>
              <a:rPr lang="en-DE" dirty="0"/>
              <a:t>wo network layers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5E2EDBC-636B-6C35-D4B6-E918C616A6BD}"/>
              </a:ext>
            </a:extLst>
          </p:cNvPr>
          <p:cNvCxnSpPr>
            <a:stCxn id="9" idx="1"/>
          </p:cNvCxnSpPr>
          <p:nvPr/>
        </p:nvCxnSpPr>
        <p:spPr>
          <a:xfrm flipH="1" flipV="1">
            <a:off x="4043359" y="4601458"/>
            <a:ext cx="1131956" cy="10507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84ADAC8-A0ED-A682-64F6-AA8763E6809E}"/>
              </a:ext>
            </a:extLst>
          </p:cNvPr>
          <p:cNvCxnSpPr>
            <a:stCxn id="9" idx="1"/>
          </p:cNvCxnSpPr>
          <p:nvPr/>
        </p:nvCxnSpPr>
        <p:spPr>
          <a:xfrm flipH="1" flipV="1">
            <a:off x="3252247" y="4601458"/>
            <a:ext cx="1923068" cy="10507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56383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2AC643-1392-D338-CC96-97F0A5512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Encoder-Decoder Attention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97768F7-8663-624F-0843-642682FAD6F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7506817" cy="4351338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dirty="0"/>
                  <a:t>aka cross-attention</a:t>
                </a:r>
              </a:p>
              <a:p>
                <a:pPr marL="0" indent="0">
                  <a:buNone/>
                </a:pPr>
                <a:r>
                  <a:rPr lang="en-GB" dirty="0"/>
                  <a:t>connection between encoders and decoders</a:t>
                </a:r>
              </a:p>
              <a:p>
                <a:pPr marL="0" indent="0">
                  <a:buNone/>
                </a:pPr>
                <a:r>
                  <a:rPr lang="en-GB" dirty="0"/>
                  <a:t>attention layer helping decoder to focus on relevant parts of input sentence (similar to attention in seq2seq models)</a:t>
                </a:r>
              </a:p>
              <a:p>
                <a:pPr marL="0" indent="0">
                  <a:buNone/>
                </a:pPr>
                <a:r>
                  <a:rPr lang="en-GB" dirty="0"/>
                  <a:t>output of last encoder transformed into set of attention matrices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K</m:t>
                    </m:r>
                  </m:oMath>
                </a14:m>
                <a:r>
                  <a:rPr lang="en-GB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V</m:t>
                    </m:r>
                  </m:oMath>
                </a14:m>
                <a:r>
                  <a:rPr lang="en-GB" dirty="0"/>
                  <a:t> </a:t>
                </a:r>
                <a:r>
                  <a:rPr lang="en-GB" dirty="0">
                    <a:sym typeface="Wingdings" pitchFamily="2" charset="2"/>
                  </a:rPr>
                  <a:t> fed to </a:t>
                </a:r>
                <a:r>
                  <a:rPr lang="en-GB" dirty="0"/>
                  <a:t>each decoder’s cross-attention layer (redundancy)</a:t>
                </a:r>
              </a:p>
              <a:p>
                <a:pPr marL="0" indent="0">
                  <a:buNone/>
                </a:pPr>
                <a:r>
                  <a:rPr lang="en-GB" dirty="0"/>
                  <a:t>multiheaded self-attention with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Q</m:t>
                    </m:r>
                  </m:oMath>
                </a14:m>
                <a:r>
                  <a:rPr lang="en-GB" dirty="0"/>
                  <a:t> from decoder layer below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K</m:t>
                    </m:r>
                  </m:oMath>
                </a14:m>
                <a:r>
                  <a:rPr lang="en-GB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V</m:t>
                    </m:r>
                  </m:oMath>
                </a14:m>
                <a:r>
                  <a:rPr lang="en-GB" dirty="0"/>
                  <a:t> from output of encoder stack</a:t>
                </a:r>
                <a:endParaRPr lang="en-D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97768F7-8663-624F-0843-642682FAD6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7506817" cy="4351338"/>
              </a:xfrm>
              <a:blipFill>
                <a:blip r:embed="rId2"/>
                <a:stretch>
                  <a:fillRect l="-1689" t="-3198" r="-101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098BBA-7090-7AEB-3E42-79B81AA3F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18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9BAAB4-9057-2145-ACB4-054C604BB9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46FB87A-CC09-40C3-A1BC-196A4C475A10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B1A21D9-4A69-2CFC-CD45-9DB36AB5CD91}"/>
              </a:ext>
            </a:extLst>
          </p:cNvPr>
          <p:cNvSpPr/>
          <p:nvPr/>
        </p:nvSpPr>
        <p:spPr>
          <a:xfrm>
            <a:off x="10321159" y="2947988"/>
            <a:ext cx="1298900" cy="78827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47656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CE3E91-A53A-6E33-14B7-656AE511B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De-Embedding and Softmax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C9DC41-C09E-A831-5746-04D4E4F20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19</a:t>
            </a:fld>
            <a:endParaRPr lang="en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2662FC-2FAC-1447-1BE6-2E57A922CD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9267FAF-2174-D997-5344-E8021D502A8A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24DFDCB-8CAD-7855-5BEA-677F5BE4A47B}"/>
              </a:ext>
            </a:extLst>
          </p:cNvPr>
          <p:cNvSpPr/>
          <p:nvPr/>
        </p:nvSpPr>
        <p:spPr>
          <a:xfrm>
            <a:off x="10436772" y="1554649"/>
            <a:ext cx="1049819" cy="62099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7ED209-9370-0C8B-35FC-BC18DD28CD17}"/>
              </a:ext>
            </a:extLst>
          </p:cNvPr>
          <p:cNvSpPr txBox="1"/>
          <p:nvPr/>
        </p:nvSpPr>
        <p:spPr>
          <a:xfrm>
            <a:off x="3374581" y="2175641"/>
            <a:ext cx="5170244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conversion of final decoder output to predicted next-token probabilities for output vocabulary</a:t>
            </a:r>
          </a:p>
          <a:p>
            <a:endParaRPr lang="en-GB" sz="2400" dirty="0"/>
          </a:p>
          <a:p>
            <a:r>
              <a:rPr lang="en-GB" sz="2400" dirty="0"/>
              <a:t>de-embedding: linear transformation (matrix multiplication / fully connected neural network layer)</a:t>
            </a:r>
          </a:p>
          <a:p>
            <a:endParaRPr lang="en-GB" sz="2400" dirty="0"/>
          </a:p>
          <a:p>
            <a:r>
              <a:rPr lang="en-GB" sz="2400" dirty="0"/>
              <a:t>s</a:t>
            </a:r>
            <a:r>
              <a:rPr lang="en-DE" sz="2400" dirty="0"/>
              <a:t>oftmax: transformation to probabilities</a:t>
            </a:r>
            <a:endParaRPr lang="en-GB" sz="2400" dirty="0"/>
          </a:p>
          <a:p>
            <a:r>
              <a:rPr lang="en-GB" sz="2400" dirty="0"/>
              <a:t>(“softness” can be controlled by hyperparameter temperature)</a:t>
            </a:r>
            <a:endParaRPr lang="en-DE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0D638E-7D3F-131C-6891-13CF241AFBCE}"/>
              </a:ext>
            </a:extLst>
          </p:cNvPr>
          <p:cNvSpPr txBox="1"/>
          <p:nvPr/>
        </p:nvSpPr>
        <p:spPr>
          <a:xfrm>
            <a:off x="2562766" y="6463355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2AACD0-74B3-46F4-EC07-AD7F44276933}"/>
              </a:ext>
            </a:extLst>
          </p:cNvPr>
          <p:cNvSpPr txBox="1"/>
          <p:nvPr/>
        </p:nvSpPr>
        <p:spPr>
          <a:xfrm>
            <a:off x="18852" y="2052756"/>
            <a:ext cx="32899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n</a:t>
            </a:r>
            <a:r>
              <a:rPr lang="en-DE" dirty="0"/>
              <a:t>: maximum sequence length</a:t>
            </a:r>
          </a:p>
          <a:p>
            <a:r>
              <a:rPr lang="en-DE" i="1" dirty="0"/>
              <a:t>N</a:t>
            </a:r>
            <a:r>
              <a:rPr lang="en-DE" dirty="0"/>
              <a:t>: vocabulary size</a:t>
            </a:r>
          </a:p>
          <a:p>
            <a:r>
              <a:rPr lang="en-GB" i="1" dirty="0"/>
              <a:t>d</a:t>
            </a:r>
            <a:r>
              <a:rPr lang="en-DE" i="1" dirty="0"/>
              <a:t>_model</a:t>
            </a:r>
            <a:r>
              <a:rPr lang="en-DE" dirty="0"/>
              <a:t>: embedding dimensions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C902FB5-EA33-6673-1201-FE4897FD3B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245" y="2964853"/>
            <a:ext cx="3110448" cy="3489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4928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20FFE-D978-C520-A1DA-1FB877B080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Natural Language Processing (NLP)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9C4D74-CE36-8B19-8D01-5FAB4221FB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sz="2800" dirty="0"/>
              <a:t>dealing with sequential structures (e.g., text)</a:t>
            </a:r>
          </a:p>
          <a:p>
            <a:pPr marL="0" indent="0">
              <a:buNone/>
            </a:pPr>
            <a:r>
              <a:rPr lang="en-GB" dirty="0"/>
              <a:t>e</a:t>
            </a:r>
            <a:r>
              <a:rPr lang="en-GB" sz="2800" dirty="0"/>
              <a:t>xamples: sentiment classification, chat bot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recap:</a:t>
            </a:r>
          </a:p>
          <a:p>
            <a:r>
              <a:rPr lang="en-GB" dirty="0"/>
              <a:t>n</a:t>
            </a:r>
            <a:r>
              <a:rPr lang="en-DE" dirty="0"/>
              <a:t>eural language models: e.g., next-word prediction</a:t>
            </a:r>
          </a:p>
          <a:p>
            <a:r>
              <a:rPr lang="en-GB" dirty="0">
                <a:sym typeface="Wingdings" pitchFamily="2" charset="2"/>
              </a:rPr>
              <a:t>using </a:t>
            </a:r>
            <a:r>
              <a:rPr lang="en-GB" dirty="0"/>
              <a:t>w</a:t>
            </a:r>
            <a:r>
              <a:rPr lang="en-DE" dirty="0"/>
              <a:t>ord embeddings as crucial building block (</a:t>
            </a:r>
            <a:r>
              <a:rPr lang="en-GB" dirty="0"/>
              <a:t>semantics</a:t>
            </a:r>
            <a:r>
              <a:rPr lang="en-DE" dirty="0"/>
              <a:t>)</a:t>
            </a:r>
          </a:p>
          <a:p>
            <a:r>
              <a:rPr lang="en-DE" dirty="0"/>
              <a:t>RNN/LSTM for context awareness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n</a:t>
            </a:r>
            <a:r>
              <a:rPr lang="en-DE" dirty="0"/>
              <a:t>ext challenge:</a:t>
            </a:r>
          </a:p>
          <a:p>
            <a:pPr marL="0" indent="0">
              <a:buNone/>
            </a:pPr>
            <a:r>
              <a:rPr lang="en-GB" dirty="0"/>
              <a:t>s</a:t>
            </a:r>
            <a:r>
              <a:rPr lang="en-DE" dirty="0"/>
              <a:t>equence-to-sequence models: e.g., </a:t>
            </a:r>
            <a:r>
              <a:rPr lang="en-GB" dirty="0"/>
              <a:t>(neural) </a:t>
            </a:r>
            <a:r>
              <a:rPr lang="en-DE" dirty="0"/>
              <a:t>machine translation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A786AF-0C34-25D4-7916-088E3606F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750369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CE8F2-CC9A-6287-9334-53FBF6F57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Sequence Completion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0786E5-5AE4-C04B-F069-5FE0CA7037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58293" cy="4814072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f</a:t>
            </a:r>
            <a:r>
              <a:rPr lang="en-DE" sz="2600" dirty="0">
                <a:sym typeface="Wingdings" pitchFamily="2" charset="2"/>
              </a:rPr>
              <a:t>or each step</a:t>
            </a:r>
            <a:r>
              <a:rPr lang="en-GB" sz="2600" dirty="0">
                <a:sym typeface="Wingdings" pitchFamily="2" charset="2"/>
              </a:rPr>
              <a:t>/token</a:t>
            </a:r>
            <a:r>
              <a:rPr lang="en-DE" sz="2600" dirty="0">
                <a:sym typeface="Wingdings" pitchFamily="2" charset="2"/>
              </a:rPr>
              <a:t> (iteratively), choose one output token </a:t>
            </a:r>
            <a:r>
              <a:rPr lang="en-GB" sz="2600" dirty="0"/>
              <a:t>to add to decoder input sequence </a:t>
            </a:r>
            <a:r>
              <a:rPr lang="en-GB" sz="2600" dirty="0">
                <a:sym typeface="Wingdings" panose="05000000000000000000" pitchFamily="2" charset="2"/>
              </a:rPr>
              <a:t> increasing uncertainty</a:t>
            </a:r>
          </a:p>
          <a:p>
            <a:pPr marL="0" indent="0">
              <a:buNone/>
            </a:pPr>
            <a:endParaRPr lang="en-GB" sz="26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DE" sz="2600" dirty="0">
              <a:sym typeface="Wingdings" pitchFamily="2" charset="2"/>
            </a:endParaRP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p</a:t>
            </a:r>
            <a:r>
              <a:rPr lang="en-DE" sz="2600" dirty="0"/>
              <a:t>rompt: externally given </a:t>
            </a:r>
            <a:r>
              <a:rPr lang="en-GB" sz="2600" dirty="0"/>
              <a:t>initial sequence for running start and context on which to build rest of sequence (</a:t>
            </a:r>
            <a:r>
              <a:rPr lang="en-GB" sz="2600" dirty="0">
                <a:sym typeface="Wingdings" pitchFamily="2" charset="2"/>
                <a:hlinkClick r:id="rId2"/>
              </a:rPr>
              <a:t>prompt engineering</a:t>
            </a:r>
            <a:r>
              <a:rPr lang="en-GB" sz="2600" dirty="0">
                <a:sym typeface="Wingdings" pitchFamily="2" charset="2"/>
              </a:rPr>
              <a:t>)</a:t>
            </a:r>
            <a:endParaRPr lang="en-DE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9EE1D3-DAFC-03B1-B8EA-83321455C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20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AB6D38-C72D-727D-CEEE-83F6AC2957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BBB6014-F6FB-9A76-914E-05E311892247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BC16F07-2F01-1508-6DB8-CCC44F9CBA16}"/>
              </a:ext>
            </a:extLst>
          </p:cNvPr>
          <p:cNvSpPr/>
          <p:nvPr/>
        </p:nvSpPr>
        <p:spPr>
          <a:xfrm>
            <a:off x="10492033" y="5816339"/>
            <a:ext cx="1008666" cy="37947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78F7AB7-07AF-04EE-88AF-2EE8FC86F289}"/>
              </a:ext>
            </a:extLst>
          </p:cNvPr>
          <p:cNvSpPr/>
          <p:nvPr/>
        </p:nvSpPr>
        <p:spPr>
          <a:xfrm>
            <a:off x="10492033" y="1144588"/>
            <a:ext cx="1008666" cy="37947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F4D6512-FB0E-1AB4-7D74-DDA568944A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2607114"/>
            <a:ext cx="5100687" cy="272940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E1ED742-B78E-A273-5CD3-4C7D0B902F04}"/>
              </a:ext>
            </a:extLst>
          </p:cNvPr>
          <p:cNvSpPr txBox="1"/>
          <p:nvPr/>
        </p:nvSpPr>
        <p:spPr>
          <a:xfrm>
            <a:off x="5226425" y="5227172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6"/>
              </a:rPr>
              <a:t>source</a:t>
            </a:r>
            <a:endParaRPr lang="de-DE" sz="1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528CFE-F09E-49F1-64AB-51008EEA8B00}"/>
              </a:ext>
            </a:extLst>
          </p:cNvPr>
          <p:cNvSpPr txBox="1"/>
          <p:nvPr/>
        </p:nvSpPr>
        <p:spPr>
          <a:xfrm>
            <a:off x="6030012" y="3885962"/>
            <a:ext cx="1628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</a:t>
            </a:r>
            <a:r>
              <a:rPr lang="en-DE" dirty="0"/>
              <a:t>uto-regressive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028F4B3-37FA-7913-0C88-30AB70DE3AD1}"/>
              </a:ext>
            </a:extLst>
          </p:cNvPr>
          <p:cNvCxnSpPr>
            <a:stCxn id="9" idx="1"/>
          </p:cNvCxnSpPr>
          <p:nvPr/>
        </p:nvCxnSpPr>
        <p:spPr>
          <a:xfrm flipH="1">
            <a:off x="4845377" y="4070628"/>
            <a:ext cx="1184635" cy="7065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9C11129-6395-844B-3269-E51A4DDC88CE}"/>
              </a:ext>
            </a:extLst>
          </p:cNvPr>
          <p:cNvSpPr txBox="1"/>
          <p:nvPr/>
        </p:nvSpPr>
        <p:spPr>
          <a:xfrm>
            <a:off x="7043351" y="49830"/>
            <a:ext cx="3301783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g</a:t>
            </a:r>
            <a:r>
              <a:rPr lang="en-DE" sz="1600" dirty="0"/>
              <a:t>reedily picking the one with highest probability</a:t>
            </a:r>
            <a:endParaRPr lang="en-GB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pick according to probabilities (degree of randomness controlled by </a:t>
            </a:r>
            <a:r>
              <a:rPr lang="en-GB" sz="1600" dirty="0" err="1"/>
              <a:t>softmax</a:t>
            </a:r>
            <a:r>
              <a:rPr lang="en-GB" sz="1600" dirty="0"/>
              <a:t> temperature)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600" dirty="0"/>
              <a:t>beam search</a:t>
            </a:r>
            <a:endParaRPr lang="en-GB" sz="1600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70BCDEE-8F6F-8A87-808B-5CC666DF4A7B}"/>
              </a:ext>
            </a:extLst>
          </p:cNvPr>
          <p:cNvCxnSpPr>
            <a:cxnSpLocks/>
            <a:stCxn id="12" idx="1"/>
          </p:cNvCxnSpPr>
          <p:nvPr/>
        </p:nvCxnSpPr>
        <p:spPr>
          <a:xfrm flipH="1">
            <a:off x="5313405" y="834660"/>
            <a:ext cx="1729946" cy="10156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5908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84D668-B3F3-17D0-332B-5700806A0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Transformer Variants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409A72-61B5-7279-A105-C2F1B03943E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91048"/>
                <a:ext cx="10515600" cy="4865301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m</a:t>
                </a:r>
                <a:r>
                  <a:rPr lang="en-DE" sz="2400" dirty="0"/>
                  <a:t>any variants to improve original transformer, </a:t>
                </a:r>
                <a:r>
                  <a:rPr lang="en-GB" sz="2400" dirty="0"/>
                  <a:t>mainly</a:t>
                </a:r>
                <a:r>
                  <a:rPr lang="en-DE" sz="2400" dirty="0"/>
                  <a:t> in terms of efficiency</a:t>
                </a:r>
                <a:r>
                  <a:rPr lang="en-GB" sz="2400" dirty="0"/>
                  <a:t> (especially for larger context length, </a:t>
                </a:r>
                <a:r>
                  <a:rPr lang="en-DE" sz="2400" dirty="0">
                    <a:sym typeface="Wingdings" pitchFamily="2" charset="2"/>
                  </a:rPr>
                  <a:t>modeling of long-range dependencies</a:t>
                </a:r>
                <a:r>
                  <a:rPr lang="en-GB" sz="2400" dirty="0"/>
                  <a:t>), e.g.</a:t>
                </a:r>
                <a:r>
                  <a:rPr lang="en-DE" sz="2400" dirty="0"/>
                  <a:t>:</a:t>
                </a:r>
              </a:p>
              <a:p>
                <a:r>
                  <a:rPr lang="en-DE" sz="2400" dirty="0">
                    <a:hlinkClick r:id="rId2"/>
                  </a:rPr>
                  <a:t>Reformer</a:t>
                </a:r>
                <a:r>
                  <a:rPr lang="en-DE" sz="2400" dirty="0"/>
                  <a:t>: </a:t>
                </a:r>
                <a:r>
                  <a:rPr lang="en-GB" sz="2400" dirty="0" err="1"/>
                  <a:t>softmax</a:t>
                </a:r>
                <a:r>
                  <a:rPr lang="en-GB" sz="2400" dirty="0"/>
                  <a:t> dominated by largest elements </a:t>
                </a:r>
                <a:r>
                  <a:rPr lang="en-GB" sz="2400" dirty="0">
                    <a:sym typeface="Wingdings" panose="05000000000000000000" pitchFamily="2" charset="2"/>
                  </a:rPr>
                  <a:t> </a:t>
                </a:r>
                <a:r>
                  <a:rPr lang="en-GB" sz="2400" dirty="0"/>
                  <a:t>only compute dot-product attention for keys closest to query (locality-sensitive hashing)</a:t>
                </a:r>
              </a:p>
              <a:p>
                <a:r>
                  <a:rPr lang="en-GB" sz="2400" dirty="0"/>
                  <a:t>convolutional structure: local token interactions, receptive field expanding across multiple layers </a:t>
                </a:r>
                <a:r>
                  <a:rPr lang="en-GB" sz="2400" dirty="0">
                    <a:sym typeface="Wingdings" panose="05000000000000000000" pitchFamily="2" charset="2"/>
                  </a:rPr>
                  <a:t> remain token interactions at larger distances</a:t>
                </a:r>
                <a:endParaRPr lang="en-DE" sz="2400" dirty="0">
                  <a:hlinkClick r:id="rId3"/>
                </a:endParaRPr>
              </a:p>
              <a:p>
                <a:r>
                  <a:rPr lang="en-DE" sz="2400" dirty="0">
                    <a:hlinkClick r:id="rId3"/>
                  </a:rPr>
                  <a:t>Transformer-XL</a:t>
                </a:r>
                <a:r>
                  <a:rPr lang="en-DE" sz="2400" dirty="0"/>
                  <a:t>: add recurrence mechanism </a:t>
                </a:r>
                <a:r>
                  <a:rPr lang="en-GB" sz="2400" dirty="0"/>
                  <a:t>for flexible context </a:t>
                </a:r>
                <a:r>
                  <a:rPr lang="en-DE" sz="2400" dirty="0"/>
                  <a:t>length</a:t>
                </a:r>
                <a:endParaRPr lang="en-DE" sz="2400" dirty="0">
                  <a:sym typeface="Wingdings" pitchFamily="2" charset="2"/>
                </a:endParaRPr>
              </a:p>
              <a:p>
                <a:r>
                  <a:rPr lang="en-DE" sz="2400" dirty="0">
                    <a:hlinkClick r:id="rId4"/>
                  </a:rPr>
                  <a:t>RETRO</a:t>
                </a:r>
                <a:r>
                  <a:rPr lang="en-DE" sz="2400" dirty="0"/>
                  <a:t> (</a:t>
                </a:r>
                <a:r>
                  <a:rPr lang="en-GB" sz="2400" dirty="0"/>
                  <a:t>Retrieval-Enhanced </a:t>
                </a:r>
                <a:r>
                  <a:rPr lang="en-GB" sz="2400" dirty="0" err="1"/>
                  <a:t>TRansfOrmer</a:t>
                </a:r>
                <a:r>
                  <a:rPr lang="en-DE" sz="2400" dirty="0"/>
                  <a:t>): </a:t>
                </a:r>
                <a:r>
                  <a:rPr lang="en-GB" sz="2400" dirty="0"/>
                  <a:t>augment transformers with</a:t>
                </a:r>
                <a:r>
                  <a:rPr lang="en-DE" sz="2400" dirty="0"/>
                  <a:t> explicit memory</a:t>
                </a:r>
                <a:r>
                  <a:rPr lang="en-GB" sz="2400" dirty="0"/>
                  <a:t> (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GB" sz="2400" dirty="0"/>
                  <a:t>-nearest </a:t>
                </a:r>
                <a:r>
                  <a:rPr lang="en-GB" sz="2400" dirty="0" err="1"/>
                  <a:t>neighbors</a:t>
                </a:r>
                <a:r>
                  <a:rPr lang="en-GB" sz="2400" dirty="0"/>
                  <a:t> retrieved from key-value database)</a:t>
                </a:r>
                <a:endParaRPr lang="en-DE" sz="2400" dirty="0">
                  <a:sym typeface="Wingdings" pitchFamily="2" charset="2"/>
                </a:endParaRPr>
              </a:p>
              <a:p>
                <a:r>
                  <a:rPr lang="en-DE" sz="2400" dirty="0">
                    <a:hlinkClick r:id="rId5"/>
                  </a:rPr>
                  <a:t>Perceiver</a:t>
                </a:r>
                <a:r>
                  <a:rPr lang="en-DE" sz="2400" dirty="0"/>
                  <a:t>, </a:t>
                </a:r>
                <a:r>
                  <a:rPr lang="en-DE" sz="2400" dirty="0">
                    <a:hlinkClick r:id="rId6"/>
                  </a:rPr>
                  <a:t>Perceiver IO</a:t>
                </a:r>
                <a:r>
                  <a:rPr lang="en-DE" sz="2400" dirty="0"/>
                  <a:t>: adaptions for multi-modality (including non-textual input), e.g., used in </a:t>
                </a:r>
                <a:r>
                  <a:rPr lang="en-DE" sz="2400" dirty="0">
                    <a:hlinkClick r:id="rId7"/>
                  </a:rPr>
                  <a:t>Flamingo</a:t>
                </a:r>
                <a:r>
                  <a:rPr lang="en-DE" sz="2400" dirty="0"/>
                  <a:t> (visual language model)</a:t>
                </a:r>
              </a:p>
              <a:p>
                <a:pPr marL="0" indent="0">
                  <a:buNone/>
                </a:pPr>
                <a:r>
                  <a:rPr lang="en-GB" sz="2400" dirty="0"/>
                  <a:t>o</a:t>
                </a:r>
                <a:r>
                  <a:rPr lang="en-DE" sz="2400" dirty="0"/>
                  <a:t>pen-source implementations of most transformer variants: </a:t>
                </a:r>
                <a:r>
                  <a:rPr lang="en-DE" sz="2400" dirty="0">
                    <a:hlinkClick r:id="rId8"/>
                  </a:rPr>
                  <a:t>Hugging Face</a:t>
                </a:r>
                <a:endParaRPr lang="en-DE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409A72-61B5-7279-A105-C2F1B03943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91048"/>
                <a:ext cx="10515600" cy="4865301"/>
              </a:xfrm>
              <a:blipFill>
                <a:blip r:embed="rId9"/>
                <a:stretch>
                  <a:fillRect l="-928" t="-1754" r="-522" b="-162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50F813-C2AE-27B4-3BB6-7481B15C3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2354197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35475-987D-A6FC-E0DA-9464BC9EB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Large Language Models</a:t>
            </a:r>
            <a:r>
              <a:rPr lang="en-GB" dirty="0"/>
              <a:t> (LLM)</a:t>
            </a:r>
            <a:endParaRPr lang="en-D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B21DA3-44A0-5996-6666-19FB6D6E6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5507439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768701C1-F56B-1B1A-FEEC-56199A5F82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3467" y="907203"/>
            <a:ext cx="10905066" cy="5043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411C4AB-463D-6948-9C80-0DCDA2F19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49D05A8-43E9-1C49-8606-50AB68220DEC}" type="slidenum">
              <a:rPr lang="en-DE" smtClean="0"/>
              <a:pPr>
                <a:spcAft>
                  <a:spcPts val="600"/>
                </a:spcAft>
              </a:pPr>
              <a:t>23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344927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EFB21-2CCA-564A-D312-3A4B41E5A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Typical Transformer Architectures</a:t>
            </a:r>
            <a:r>
              <a:rPr lang="en-GB" dirty="0"/>
              <a:t> for LLMs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2A853E-ED3E-6E47-BE06-20A4A0B493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265405"/>
            <a:ext cx="5181600" cy="39115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b="1" dirty="0"/>
              <a:t>encoder-only</a:t>
            </a:r>
            <a:r>
              <a:rPr lang="en-GB" sz="2400" dirty="0"/>
              <a:t> LLMs:</a:t>
            </a:r>
          </a:p>
          <a:p>
            <a:r>
              <a:rPr lang="en-GB" sz="2400" dirty="0"/>
              <a:t>representation learning (and subsequent fine-tuning)</a:t>
            </a:r>
          </a:p>
          <a:p>
            <a:r>
              <a:rPr lang="en-GB" sz="2400" dirty="0"/>
              <a:t>training: prediction of masked words (via </a:t>
            </a:r>
            <a:r>
              <a:rPr lang="en-GB" sz="2400" dirty="0" err="1"/>
              <a:t>softmax</a:t>
            </a:r>
            <a:r>
              <a:rPr lang="en-GB" sz="2400" dirty="0"/>
              <a:t> after output embedding)</a:t>
            </a:r>
          </a:p>
          <a:p>
            <a:r>
              <a:rPr lang="en-GB" sz="2400" dirty="0"/>
              <a:t>incorporate context of both sides of token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5991A755-4AE3-485E-1F18-F18CA40611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265405"/>
            <a:ext cx="5181600" cy="391155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b="1" dirty="0"/>
              <a:t>decoder-only</a:t>
            </a:r>
            <a:r>
              <a:rPr lang="en-GB" sz="2400" dirty="0"/>
              <a:t> LLMs:</a:t>
            </a:r>
          </a:p>
          <a:p>
            <a:r>
              <a:rPr lang="en-GB" sz="2400" dirty="0"/>
              <a:t>text generation (potentially in-context only), e.g., chat bot</a:t>
            </a:r>
          </a:p>
          <a:p>
            <a:r>
              <a:rPr lang="en-GB" sz="2400" dirty="0"/>
              <a:t>training: next-word prediction</a:t>
            </a:r>
          </a:p>
          <a:p>
            <a:r>
              <a:rPr lang="en-GB" sz="2400" dirty="0"/>
              <a:t>output one token at a time (auto-regressive: consuming its own output)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B15F20-2568-EEBA-AF76-03A86D63D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24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1AF36F-30AB-F03C-EEDA-14C11DB274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3992" y="4751888"/>
            <a:ext cx="6124016" cy="205222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B014B46-C4F9-0DAE-FD32-807ACBBF4785}"/>
              </a:ext>
            </a:extLst>
          </p:cNvPr>
          <p:cNvSpPr txBox="1"/>
          <p:nvPr/>
        </p:nvSpPr>
        <p:spPr>
          <a:xfrm>
            <a:off x="5829741" y="650203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69F717-FB14-0FE7-4F5C-30954C7F0AE0}"/>
              </a:ext>
            </a:extLst>
          </p:cNvPr>
          <p:cNvSpPr txBox="1"/>
          <p:nvPr/>
        </p:nvSpPr>
        <p:spPr>
          <a:xfrm>
            <a:off x="838200" y="1579179"/>
            <a:ext cx="1051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encoder-decoder</a:t>
            </a:r>
            <a:r>
              <a:rPr lang="en-GB" sz="2400" dirty="0"/>
              <a:t> LLMs: sequence-to-sequence, e.g., machine translation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6FAC6A-FEB5-ED22-6F4E-7015532B77F5}"/>
              </a:ext>
            </a:extLst>
          </p:cNvPr>
          <p:cNvSpPr txBox="1"/>
          <p:nvPr/>
        </p:nvSpPr>
        <p:spPr>
          <a:xfrm>
            <a:off x="630238" y="5316334"/>
            <a:ext cx="201039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/>
              <a:t>example: BERT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BC7CC66-9A7D-E61A-CC1D-388886D1504D}"/>
              </a:ext>
            </a:extLst>
          </p:cNvPr>
          <p:cNvSpPr txBox="1"/>
          <p:nvPr/>
        </p:nvSpPr>
        <p:spPr>
          <a:xfrm>
            <a:off x="9551365" y="5316334"/>
            <a:ext cx="188481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/>
              <a:t>example: GPT</a:t>
            </a:r>
          </a:p>
        </p:txBody>
      </p:sp>
    </p:spTree>
    <p:extLst>
      <p:ext uri="{BB962C8B-B14F-4D97-AF65-F5344CB8AC3E}">
        <p14:creationId xmlns:p14="http://schemas.microsoft.com/office/powerpoint/2010/main" val="20168511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6E34D-E690-5083-4D7A-A4FD8CBC0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 for E</a:t>
            </a:r>
            <a:r>
              <a:rPr lang="en-DE" dirty="0"/>
              <a:t>ncoder-Only </a:t>
            </a:r>
            <a:r>
              <a:rPr lang="en-GB" dirty="0"/>
              <a:t>LLM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873BB1-039F-295B-E954-FC59DCCEB7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DE" sz="2600" dirty="0">
                <a:hlinkClick r:id="rId2"/>
              </a:rPr>
              <a:t>BERT</a:t>
            </a:r>
            <a:r>
              <a:rPr lang="en-DE" sz="2600" dirty="0"/>
              <a:t> (Bidirectional Encoder Representations from Transformers, by Google, </a:t>
            </a:r>
            <a:r>
              <a:rPr lang="en-GB" sz="2600" dirty="0"/>
              <a:t>u</a:t>
            </a:r>
            <a:r>
              <a:rPr lang="en-DE" sz="2600" dirty="0"/>
              <a:t>sed in Google search engine):</a:t>
            </a:r>
          </a:p>
          <a:p>
            <a:r>
              <a:rPr lang="en-GB" sz="2600" dirty="0"/>
              <a:t>stack of transformer e</a:t>
            </a:r>
            <a:r>
              <a:rPr lang="en-DE" sz="2600" dirty="0"/>
              <a:t>ncoders</a:t>
            </a:r>
          </a:p>
          <a:p>
            <a:r>
              <a:rPr lang="en-GB" sz="2600" dirty="0"/>
              <a:t>o</a:t>
            </a:r>
            <a:r>
              <a:rPr lang="en-DE" sz="2600" dirty="0"/>
              <a:t>utputting representation</a:t>
            </a:r>
            <a:r>
              <a:rPr lang="en-GB" sz="2600" dirty="0"/>
              <a:t> (embedding)</a:t>
            </a:r>
            <a:r>
              <a:rPr lang="en-DE" sz="2600" dirty="0"/>
              <a:t> to be used/fine-tuned in specific tasks and data sets</a:t>
            </a:r>
            <a:r>
              <a:rPr lang="en-GB" sz="2600" dirty="0"/>
              <a:t> (e.g., sentiment classification)</a:t>
            </a:r>
            <a:endParaRPr lang="en-DE" sz="2600" dirty="0"/>
          </a:p>
          <a:p>
            <a:r>
              <a:rPr lang="en-GB" sz="2600" dirty="0"/>
              <a:t>b</a:t>
            </a:r>
            <a:r>
              <a:rPr lang="en-DE" sz="2600" dirty="0"/>
              <a:t>idirectional: </a:t>
            </a:r>
            <a:r>
              <a:rPr lang="en-GB" sz="2600" dirty="0"/>
              <a:t>jointly conditioning on both left and right context</a:t>
            </a:r>
            <a:endParaRPr lang="en-DE" sz="2600" dirty="0"/>
          </a:p>
          <a:p>
            <a:r>
              <a:rPr lang="en-GB" sz="2600" dirty="0"/>
              <a:t>pre-trained in self-supervised manner on massive data sets</a:t>
            </a:r>
          </a:p>
          <a:p>
            <a:pPr lvl="1"/>
            <a:r>
              <a:rPr lang="en-GB" dirty="0"/>
              <a:t>language </a:t>
            </a:r>
            <a:r>
              <a:rPr lang="en-GB" dirty="0" err="1"/>
              <a:t>modeling</a:t>
            </a:r>
            <a:r>
              <a:rPr lang="en-GB" dirty="0"/>
              <a:t> (masked tokens to be predicted from context)</a:t>
            </a:r>
          </a:p>
          <a:p>
            <a:pPr lvl="1"/>
            <a:r>
              <a:rPr lang="en-GB" dirty="0"/>
              <a:t>next sentence prediction (predict probability of next sentence given first sentence)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34DC41-7C26-D581-9A80-C62A60BFD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692209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34BCA-6F2E-E1E0-5E78-C602E733C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 for D</a:t>
            </a:r>
            <a:r>
              <a:rPr lang="en-DE" dirty="0"/>
              <a:t>ecoder-Only </a:t>
            </a:r>
            <a:r>
              <a:rPr lang="en-GB" dirty="0"/>
              <a:t>LLM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78DA15-F9B0-18B3-B458-752CD40FD8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DE" sz="2600" dirty="0">
                <a:hlinkClick r:id="rId2"/>
              </a:rPr>
              <a:t>GPT</a:t>
            </a:r>
            <a:r>
              <a:rPr lang="en-DE" sz="2600" dirty="0"/>
              <a:t> (Generative Pre-trained Transformer, by O</a:t>
            </a:r>
            <a:r>
              <a:rPr lang="en-GB" sz="2600" dirty="0"/>
              <a:t>p</a:t>
            </a:r>
            <a:r>
              <a:rPr lang="en-DE" sz="2600" dirty="0"/>
              <a:t>enAI) series:</a:t>
            </a:r>
          </a:p>
          <a:p>
            <a:r>
              <a:rPr lang="en-GB" sz="2600" dirty="0"/>
              <a:t>stack of transformer d</a:t>
            </a:r>
            <a:r>
              <a:rPr lang="en-DE" sz="2600" dirty="0"/>
              <a:t>ecoders</a:t>
            </a:r>
            <a:r>
              <a:rPr lang="en-GB" sz="2600" dirty="0"/>
              <a:t> </a:t>
            </a:r>
            <a:r>
              <a:rPr lang="en-GB" sz="2600" dirty="0">
                <a:sym typeface="Wingdings" pitchFamily="2" charset="2"/>
              </a:rPr>
              <a:t> </a:t>
            </a:r>
            <a:r>
              <a:rPr lang="en-GB" sz="2600" dirty="0"/>
              <a:t>a</a:t>
            </a:r>
            <a:r>
              <a:rPr lang="en-DE" sz="2600" dirty="0"/>
              <a:t>uto-regressive language model</a:t>
            </a:r>
          </a:p>
          <a:p>
            <a:r>
              <a:rPr lang="en-GB" sz="2600" dirty="0"/>
              <a:t>generative pre-training: self-supervised generation of text (i.e., next-word predictions) on massive web scrape data sets</a:t>
            </a:r>
          </a:p>
          <a:p>
            <a:r>
              <a:rPr lang="en-DE" sz="2600" dirty="0">
                <a:hlinkClick r:id="rId3"/>
              </a:rPr>
              <a:t>GPT-3</a:t>
            </a:r>
            <a:r>
              <a:rPr lang="en-DE" sz="2600" dirty="0"/>
              <a:t>: 175 billion parameters (Google’s </a:t>
            </a:r>
            <a:r>
              <a:rPr lang="en-DE" sz="2600" dirty="0">
                <a:hlinkClick r:id="rId4"/>
              </a:rPr>
              <a:t>PaLM</a:t>
            </a:r>
            <a:r>
              <a:rPr lang="en-DE" sz="2600" dirty="0"/>
              <a:t>: 540 billion parameters, …)</a:t>
            </a:r>
          </a:p>
          <a:p>
            <a:r>
              <a:rPr lang="en-DE" sz="2600" dirty="0"/>
              <a:t>GPT: discriminative fine-tuning on specific tasks (e.g., summarization, translation, question-answering) with much smaller data sets</a:t>
            </a:r>
          </a:p>
          <a:p>
            <a:r>
              <a:rPr lang="en-GB" sz="2600" dirty="0">
                <a:hlinkClick r:id="rId5"/>
              </a:rPr>
              <a:t>GPT-2</a:t>
            </a:r>
            <a:r>
              <a:rPr lang="en-GB" sz="2600" dirty="0"/>
              <a:t>, GPT-3</a:t>
            </a:r>
            <a:r>
              <a:rPr lang="en-DE" sz="2600" dirty="0"/>
              <a:t>: also zero- or few-shot learning (no parameter or architecture updates)</a:t>
            </a:r>
          </a:p>
          <a:p>
            <a:r>
              <a:rPr lang="en-GB" sz="2600" dirty="0">
                <a:hlinkClick r:id="rId6"/>
              </a:rPr>
              <a:t>GPT-4</a:t>
            </a:r>
            <a:r>
              <a:rPr lang="en-DE" sz="2600" dirty="0"/>
              <a:t>: extend to multimodal model (image and text inputs, text outputs)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62DF1F-CE76-8FAE-EDB4-4B22AB609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26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7A9C10-65EB-EB41-C373-8724DC38C102}"/>
              </a:ext>
            </a:extLst>
          </p:cNvPr>
          <p:cNvSpPr txBox="1"/>
          <p:nvPr/>
        </p:nvSpPr>
        <p:spPr>
          <a:xfrm>
            <a:off x="1114097" y="5987018"/>
            <a:ext cx="1239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hlinkClick r:id="rId7"/>
              </a:rPr>
              <a:t>capabilities</a:t>
            </a:r>
            <a:endParaRPr lang="en-D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8A201D-C63F-DBAE-A32A-E2FDEA988DED}"/>
              </a:ext>
            </a:extLst>
          </p:cNvPr>
          <p:cNvSpPr txBox="1"/>
          <p:nvPr/>
        </p:nvSpPr>
        <p:spPr>
          <a:xfrm>
            <a:off x="10330249" y="136525"/>
            <a:ext cx="186175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another example: Meta’s </a:t>
            </a:r>
            <a:r>
              <a:rPr lang="en-GB" dirty="0">
                <a:hlinkClick r:id="rId8"/>
              </a:rPr>
              <a:t>Llama2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560466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EFB21-2CCA-564A-D312-3A4B41E5A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Transfer Learning from Foundation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2A853E-ED3E-6E47-BE06-20A4A0B493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50209"/>
            <a:ext cx="10515600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/>
              <a:t>compositional nature of deep learning allows learning in a semi-supervised way (also prominent for CNNs in computer vision):</a:t>
            </a:r>
          </a:p>
          <a:p>
            <a:r>
              <a:rPr lang="en-GB" dirty="0"/>
              <a:t>u</a:t>
            </a:r>
            <a:r>
              <a:rPr lang="en-DE" dirty="0"/>
              <a:t>nsupervised (or rather self-supervised) </a:t>
            </a:r>
            <a:r>
              <a:rPr lang="en-GB" dirty="0"/>
              <a:t>p</a:t>
            </a:r>
            <a:r>
              <a:rPr lang="en-DE" dirty="0"/>
              <a:t>re-training on massive data sets (foundation models like GPT or BERT)</a:t>
            </a:r>
            <a:endParaRPr lang="en-GB" dirty="0"/>
          </a:p>
          <a:p>
            <a:r>
              <a:rPr lang="en-GB" dirty="0"/>
              <a:t>subsequent discriminative (supervised) fine-tuning on specific tasks and data sets (by adapting parameters or/and adding layers 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in-context learning as alternative to fine-tuning: only using information fed into LLM via input prompt (typically decoder-only LLMs)</a:t>
            </a:r>
          </a:p>
          <a:p>
            <a:pPr marL="0" indent="0">
              <a:buNone/>
            </a:pPr>
            <a:r>
              <a:rPr lang="en-GB" dirty="0"/>
              <a:t>typical prompt: instructions, context (potentially retrieved externally from, e.g., knowledge-base embeddings), query, output indicator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B15F20-2568-EEBA-AF76-03A86D63D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27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9DFD4D-477D-7412-3898-295168985E13}"/>
              </a:ext>
            </a:extLst>
          </p:cNvPr>
          <p:cNvSpPr txBox="1"/>
          <p:nvPr/>
        </p:nvSpPr>
        <p:spPr>
          <a:xfrm>
            <a:off x="838200" y="5976402"/>
            <a:ext cx="2055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2"/>
              </a:rPr>
              <a:t>prompt engineering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4871BC-8BAE-0CE6-360E-E76100732579}"/>
              </a:ext>
            </a:extLst>
          </p:cNvPr>
          <p:cNvSpPr txBox="1"/>
          <p:nvPr/>
        </p:nvSpPr>
        <p:spPr>
          <a:xfrm>
            <a:off x="838200" y="6308209"/>
            <a:ext cx="1134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3"/>
              </a:rPr>
              <a:t>GPT guide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332147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707D8-7D70-1621-CA69-082505373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In-Context Learning</a:t>
            </a:r>
            <a:r>
              <a:rPr lang="en-GB" dirty="0"/>
              <a:t>: A New Paradigm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F052F2-8861-3DD3-0CCE-B121CE6FA3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4616"/>
            <a:ext cx="5047267" cy="48782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text generation in response to priming with arbitrary input (adapting to style and content of conditioning text)</a:t>
            </a:r>
          </a:p>
          <a:p>
            <a:pPr marL="0" indent="0">
              <a:buNone/>
            </a:pPr>
            <a:r>
              <a:rPr lang="en-GB" sz="2400" dirty="0"/>
              <a:t>one (one-shot) or some (few-shot) examples provided at inference time: </a:t>
            </a:r>
            <a:r>
              <a:rPr lang="en-GB" sz="2400" b="0" i="0" u="none" strike="noStrike" dirty="0">
                <a:solidFill>
                  <a:srgbClr val="212529"/>
                </a:solidFill>
                <a:effectLst/>
              </a:rPr>
              <a:t>conditioning on these input-output examples (without optimizing any parameters)</a:t>
            </a:r>
          </a:p>
          <a:p>
            <a:pPr marL="0" indent="0">
              <a:buNone/>
            </a:pPr>
            <a:r>
              <a:rPr lang="en-GB" sz="2400" dirty="0">
                <a:solidFill>
                  <a:srgbClr val="212529"/>
                </a:solidFill>
              </a:rPr>
              <a:t>z</a:t>
            </a:r>
            <a:r>
              <a:rPr lang="en-GB" sz="2400" b="0" i="0" u="none" strike="noStrike" dirty="0">
                <a:solidFill>
                  <a:srgbClr val="212529"/>
                </a:solidFill>
                <a:effectLst/>
              </a:rPr>
              <a:t>ero-shot learning: no examples, just instructions </a:t>
            </a:r>
            <a:r>
              <a:rPr lang="en-GB" sz="2400" b="0" i="0" u="none" strike="noStrike" dirty="0">
                <a:solidFill>
                  <a:srgbClr val="212529"/>
                </a:solidFill>
                <a:effectLst/>
                <a:sym typeface="Wingdings" panose="05000000000000000000" pitchFamily="2" charset="2"/>
              </a:rPr>
              <a:t> multi-task learning</a:t>
            </a:r>
            <a:endParaRPr lang="en-GB" sz="2400" b="0" i="0" u="none" strike="noStrike" dirty="0">
              <a:solidFill>
                <a:srgbClr val="212529"/>
              </a:solidFill>
              <a:effectLst/>
            </a:endParaRPr>
          </a:p>
          <a:p>
            <a:pPr marL="0" indent="0">
              <a:buNone/>
            </a:pPr>
            <a:r>
              <a:rPr lang="en-GB" sz="2400" b="0" i="0" u="none" strike="noStrike" dirty="0">
                <a:solidFill>
                  <a:srgbClr val="212529"/>
                </a:solidFill>
                <a:effectLst/>
              </a:rPr>
              <a:t>possible explanation: locating latent concepts (</a:t>
            </a:r>
            <a:r>
              <a:rPr lang="en-GB" sz="2400" dirty="0"/>
              <a:t>high-level abstractions</a:t>
            </a:r>
            <a:r>
              <a:rPr lang="en-GB" sz="2400" b="0" i="0" u="none" strike="noStrike" dirty="0">
                <a:solidFill>
                  <a:srgbClr val="212529"/>
                </a:solidFill>
                <a:effectLst/>
              </a:rPr>
              <a:t>) learned from pre-training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EC0283-275A-FC1B-C3EB-F267DC1B1D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6534" y="1709542"/>
            <a:ext cx="5841213" cy="511335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B8347F-4085-7562-5469-75886FFC28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28</a:t>
            </a:fld>
            <a:endParaRPr lang="en-D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237635-45FF-B3C7-A795-E0DCFB2C4D23}"/>
              </a:ext>
            </a:extLst>
          </p:cNvPr>
          <p:cNvSpPr txBox="1"/>
          <p:nvPr/>
        </p:nvSpPr>
        <p:spPr>
          <a:xfrm>
            <a:off x="9612198" y="5885597"/>
            <a:ext cx="7592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1800" dirty="0">
                <a:hlinkClick r:id="rId3"/>
              </a:rPr>
              <a:t>GPT-3</a:t>
            </a:r>
            <a:endParaRPr lang="en-D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C58322-7438-528A-2A58-E800CBA93D8B}"/>
              </a:ext>
            </a:extLst>
          </p:cNvPr>
          <p:cNvSpPr txBox="1"/>
          <p:nvPr/>
        </p:nvSpPr>
        <p:spPr>
          <a:xfrm>
            <a:off x="6796726" y="1321356"/>
            <a:ext cx="1579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no fine-tuning:</a:t>
            </a:r>
          </a:p>
        </p:txBody>
      </p:sp>
    </p:spTree>
    <p:extLst>
      <p:ext uri="{BB962C8B-B14F-4D97-AF65-F5344CB8AC3E}">
        <p14:creationId xmlns:p14="http://schemas.microsoft.com/office/powerpoint/2010/main" val="12512912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1B7F56-77AB-1946-E2CD-4A6EBB656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Improve Chat Capabilities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519E2B-EC08-978E-9FC7-8190641BD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29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DD3BA6-0A78-6536-35D8-4264C605E1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62452"/>
            <a:ext cx="10700951" cy="347469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0A5A6C1-7324-9B72-D29B-E3A55B1854B1}"/>
              </a:ext>
            </a:extLst>
          </p:cNvPr>
          <p:cNvSpPr txBox="1"/>
          <p:nvPr/>
        </p:nvSpPr>
        <p:spPr>
          <a:xfrm>
            <a:off x="6369839" y="4376600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B1893D-E3E3-BBBA-EE05-BE9EFD6E35FC}"/>
              </a:ext>
            </a:extLst>
          </p:cNvPr>
          <p:cNvSpPr txBox="1"/>
          <p:nvPr/>
        </p:nvSpPr>
        <p:spPr>
          <a:xfrm>
            <a:off x="838200" y="5677095"/>
            <a:ext cx="110771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one step further: reinforcement learning from human feedback (</a:t>
            </a:r>
            <a:r>
              <a:rPr lang="en-GB" sz="2400" dirty="0">
                <a:hlinkClick r:id="rId4"/>
              </a:rPr>
              <a:t>RLHF</a:t>
            </a:r>
            <a:r>
              <a:rPr lang="en-GB" sz="2400" dirty="0"/>
              <a:t>), e.g., in ChatGPT</a:t>
            </a:r>
          </a:p>
        </p:txBody>
      </p:sp>
    </p:spTree>
    <p:extLst>
      <p:ext uri="{BB962C8B-B14F-4D97-AF65-F5344CB8AC3E}">
        <p14:creationId xmlns:p14="http://schemas.microsoft.com/office/powerpoint/2010/main" val="6663693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35C14-8793-D007-F088-C8906D504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</a:t>
            </a:r>
            <a:r>
              <a:rPr lang="en-DE" dirty="0"/>
              <a:t>equence-to-Sequence Models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6D96296-3933-7BA3-3282-C6C2FB350B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268460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B18D8-662F-8E62-9266-15406EC25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Size Matters</a:t>
            </a:r>
            <a:r>
              <a:rPr lang="en-GB" dirty="0"/>
              <a:t>: </a:t>
            </a:r>
            <a:r>
              <a:rPr lang="en-GB" b="1" dirty="0"/>
              <a:t>LARGE</a:t>
            </a:r>
            <a:r>
              <a:rPr lang="en-GB" dirty="0"/>
              <a:t> Language Models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0F4078-2FDF-FC34-76CD-ACB22B4796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2423" y="1825625"/>
            <a:ext cx="9448794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>
                <a:hlinkClick r:id="rId2"/>
              </a:rPr>
              <a:t>scaling laws</a:t>
            </a:r>
            <a:r>
              <a:rPr lang="en-GB" dirty="0"/>
              <a:t>, </a:t>
            </a:r>
            <a:r>
              <a:rPr lang="en-GB" dirty="0">
                <a:hlinkClick r:id="rId3"/>
              </a:rPr>
              <a:t>Chinchilla</a:t>
            </a:r>
            <a:r>
              <a:rPr lang="en-GB" dirty="0"/>
              <a:t>: coupled performance power laws with model size, amount of training data, and compute used for training</a:t>
            </a:r>
          </a:p>
          <a:p>
            <a:pPr marL="0" indent="0">
              <a:buNone/>
            </a:pPr>
            <a:r>
              <a:rPr lang="en-GB" dirty="0">
                <a:sym typeface="Wingdings" panose="05000000000000000000" pitchFamily="2" charset="2"/>
              </a:rPr>
              <a:t> </a:t>
            </a:r>
            <a:r>
              <a:rPr lang="en-GB" dirty="0"/>
              <a:t>era of large-scale models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emergent abilities of LLMs:</a:t>
            </a:r>
          </a:p>
          <a:p>
            <a:r>
              <a:rPr lang="en-GB" dirty="0"/>
              <a:t>multi-task learning: perform new tasks at test time without task-specific training (simply via </a:t>
            </a:r>
            <a:r>
              <a:rPr lang="en-GB" dirty="0">
                <a:sym typeface="Wingdings" pitchFamily="2" charset="2"/>
              </a:rPr>
              <a:t>p</a:t>
            </a:r>
            <a:r>
              <a:rPr lang="en-GB" dirty="0"/>
              <a:t>rompting)</a:t>
            </a:r>
            <a:endParaRPr lang="en-GB" dirty="0">
              <a:solidFill>
                <a:srgbClr val="212529"/>
              </a:solidFill>
            </a:endParaRPr>
          </a:p>
          <a:p>
            <a:r>
              <a:rPr lang="en-GB" dirty="0">
                <a:solidFill>
                  <a:srgbClr val="212529"/>
                </a:solidFill>
              </a:rPr>
              <a:t>reasoning capabilities (e.g., via </a:t>
            </a:r>
            <a:r>
              <a:rPr lang="en-GB" dirty="0">
                <a:solidFill>
                  <a:srgbClr val="212529"/>
                </a:solidFill>
                <a:hlinkClick r:id="rId4"/>
              </a:rPr>
              <a:t>chain-of-thought prompting</a:t>
            </a:r>
            <a:r>
              <a:rPr lang="en-GB" dirty="0">
                <a:solidFill>
                  <a:srgbClr val="212529"/>
                </a:solidFill>
              </a:rPr>
              <a:t>, </a:t>
            </a:r>
            <a:r>
              <a:rPr lang="en-GB" dirty="0" err="1">
                <a:solidFill>
                  <a:srgbClr val="212529"/>
                </a:solidFill>
                <a:hlinkClick r:id="rId5"/>
              </a:rPr>
              <a:t>ReAct</a:t>
            </a:r>
            <a:r>
              <a:rPr lang="en-GB" dirty="0">
                <a:solidFill>
                  <a:srgbClr val="212529"/>
                </a:solidFill>
              </a:rPr>
              <a:t>)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p</a:t>
            </a:r>
            <a:r>
              <a:rPr lang="en-DE" dirty="0"/>
              <a:t>romise of a natural language UI for various applications (assistants)</a:t>
            </a:r>
            <a:r>
              <a:rPr lang="en-GB" dirty="0">
                <a:solidFill>
                  <a:srgbClr val="212529"/>
                </a:solidFill>
              </a:rPr>
              <a:t>, </a:t>
            </a:r>
            <a:r>
              <a:rPr lang="en-GB" dirty="0"/>
              <a:t>prominent e</a:t>
            </a:r>
            <a:r>
              <a:rPr lang="en-DE" dirty="0"/>
              <a:t>xamples: </a:t>
            </a:r>
            <a:r>
              <a:rPr lang="en-DE" dirty="0">
                <a:hlinkClick r:id="rId6"/>
              </a:rPr>
              <a:t>ChatGPT</a:t>
            </a:r>
            <a:r>
              <a:rPr lang="en-DE" dirty="0"/>
              <a:t>,</a:t>
            </a:r>
            <a:r>
              <a:rPr lang="en-GB" dirty="0"/>
              <a:t> </a:t>
            </a:r>
            <a:r>
              <a:rPr lang="en-GB" dirty="0">
                <a:hlinkClick r:id="rId7"/>
              </a:rPr>
              <a:t>Bard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9F0045-E4C4-0C38-5A9B-7A5BA0214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30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71ACDA-58DE-C671-C490-9A25C570A67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74395" y="1005021"/>
            <a:ext cx="2390243" cy="534453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467208A-C2CD-8126-638D-2517BFC96589}"/>
              </a:ext>
            </a:extLst>
          </p:cNvPr>
          <p:cNvSpPr txBox="1"/>
          <p:nvPr/>
        </p:nvSpPr>
        <p:spPr>
          <a:xfrm>
            <a:off x="11632120" y="6349560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9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41720628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ADA32-BF06-BFF5-75BE-84612B699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Struggling with Facts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98F654-8684-E5BA-6A19-1DB6137B95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GB" sz="2200" dirty="0"/>
              <a:t>LLMs have only </a:t>
            </a:r>
            <a:r>
              <a:rPr lang="en-GB" sz="2200" dirty="0">
                <a:solidFill>
                  <a:srgbClr val="212529"/>
                </a:solidFill>
              </a:rPr>
              <a:t>implicit knowledge (memorization of information in weights): </a:t>
            </a:r>
            <a:r>
              <a:rPr lang="en-GB" sz="2200" dirty="0">
                <a:solidFill>
                  <a:srgbClr val="212529"/>
                </a:solidFill>
                <a:sym typeface="Wingdings" pitchFamily="2" charset="2"/>
              </a:rPr>
              <a:t>limitations in terms of explicit factual knowledge, arithmetic operations, etc (hallucinating facts)</a:t>
            </a:r>
            <a:endParaRPr lang="en-GB" sz="2200" dirty="0"/>
          </a:p>
          <a:p>
            <a:pPr marL="0" indent="0">
              <a:buNone/>
            </a:pPr>
            <a:r>
              <a:rPr lang="en-GB" sz="2200" dirty="0"/>
              <a:t>sometimes compared to Kahneman’s intuitive “System 1” (from Thinking, Fast and Slow)</a:t>
            </a:r>
          </a:p>
          <a:p>
            <a:pPr marL="0" indent="0">
              <a:buNone/>
            </a:pPr>
            <a:endParaRPr lang="en-GB" sz="2200" dirty="0"/>
          </a:p>
          <a:p>
            <a:pPr marL="0" indent="0">
              <a:buNone/>
            </a:pPr>
            <a:r>
              <a:rPr lang="en-GB" sz="2200" dirty="0"/>
              <a:t>analytical ”System 2” can be (partly) employed by:</a:t>
            </a:r>
          </a:p>
          <a:p>
            <a:r>
              <a:rPr lang="en-GB" sz="2200" dirty="0"/>
              <a:t>retrieval augmentation, e.g., via vector stores (</a:t>
            </a:r>
            <a:r>
              <a:rPr lang="en-GB" sz="2200" dirty="0">
                <a:hlinkClick r:id="rId2"/>
              </a:rPr>
              <a:t>RAG</a:t>
            </a:r>
            <a:r>
              <a:rPr lang="en-GB" sz="2200" dirty="0"/>
              <a:t>, </a:t>
            </a:r>
            <a:r>
              <a:rPr lang="en-GB" sz="2200" dirty="0" err="1">
                <a:hlinkClick r:id="rId3"/>
              </a:rPr>
              <a:t>LlamaIndex</a:t>
            </a:r>
            <a:r>
              <a:rPr lang="en-GB" sz="2200" dirty="0"/>
              <a:t>)</a:t>
            </a:r>
          </a:p>
          <a:p>
            <a:r>
              <a:rPr lang="en-GB" sz="2200" dirty="0"/>
              <a:t>tool usage (</a:t>
            </a:r>
            <a:r>
              <a:rPr lang="en-GB" sz="2200" dirty="0" err="1">
                <a:hlinkClick r:id="rId4"/>
              </a:rPr>
              <a:t>LangChain</a:t>
            </a:r>
            <a:r>
              <a:rPr lang="en-GB" sz="2200" dirty="0"/>
              <a:t>, </a:t>
            </a:r>
            <a:r>
              <a:rPr lang="en-GB" sz="2200" dirty="0" err="1">
                <a:hlinkClick r:id="rId5"/>
              </a:rPr>
              <a:t>Toolformer</a:t>
            </a:r>
            <a:r>
              <a:rPr lang="en-GB" sz="2200" dirty="0"/>
              <a:t>)</a:t>
            </a:r>
          </a:p>
          <a:p>
            <a:r>
              <a:rPr lang="en-GB" sz="2200" dirty="0"/>
              <a:t>implicit code execution (e.g., in Bard)</a:t>
            </a:r>
          </a:p>
          <a:p>
            <a:pPr marL="0" indent="0">
              <a:buNone/>
            </a:pPr>
            <a:endParaRPr lang="en-GB" sz="2200" dirty="0"/>
          </a:p>
          <a:p>
            <a:pPr marL="0" indent="0">
              <a:buNone/>
            </a:pPr>
            <a:r>
              <a:rPr lang="en-GB" sz="2200" dirty="0"/>
              <a:t>still largely missing for AGI: agency (although simple automated workflows can be built)</a:t>
            </a:r>
            <a:endParaRPr lang="en-DE" sz="2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61EE5B-5F3A-A11E-C13B-66F632A76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91784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D772FC-D0C5-C350-E0B3-E03A3678C6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Application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51B242E-3C53-9611-FE42-AA7D389C64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sz="2600" dirty="0"/>
              <a:t>discriminative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8AADE7-469E-1867-D81D-648C8483D9F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effective for performing numerical and optimization tasks (predictions)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continue to account for majority of AI value in wide range of industries (e.g., supply chain)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AEF9E0E-EE1A-867C-4CB4-04AE3ED18C8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GB" sz="2600" dirty="0"/>
              <a:t>generative models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C5E0CAB-8DAF-B8E6-B222-C887DE8F7EEB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85000" lnSpcReduction="20000"/>
          </a:bodyPr>
          <a:lstStyle/>
          <a:p>
            <a:endParaRPr lang="en-GB" dirty="0"/>
          </a:p>
          <a:p>
            <a:r>
              <a:rPr lang="en-GB" dirty="0"/>
              <a:t>not suitable for classical use cases like numerical and optimization tasks</a:t>
            </a:r>
          </a:p>
          <a:p>
            <a:pPr marL="0" indent="0">
              <a:buNone/>
            </a:pPr>
            <a:r>
              <a:rPr lang="en-GB" dirty="0"/>
              <a:t>(But LLM agents might use prediction or optimization models as tools.)</a:t>
            </a:r>
          </a:p>
          <a:p>
            <a:endParaRPr lang="en-GB" dirty="0"/>
          </a:p>
          <a:p>
            <a:r>
              <a:rPr lang="en-GB" dirty="0"/>
              <a:t>but complimentary: drive value across entire organizations by revolutionizing internal knowledge management systems</a:t>
            </a:r>
          </a:p>
          <a:p>
            <a:pPr marL="0" indent="0">
              <a:buNone/>
            </a:pPr>
            <a:r>
              <a:rPr lang="en-GB" dirty="0"/>
              <a:t>(natural user interface)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A99828-39AE-34B1-27E2-1E2945C8F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32</a:t>
            </a:fld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1D2406-CBAA-1EEE-F6DD-82E096893AB4}"/>
              </a:ext>
            </a:extLst>
          </p:cNvPr>
          <p:cNvSpPr txBox="1"/>
          <p:nvPr/>
        </p:nvSpPr>
        <p:spPr>
          <a:xfrm>
            <a:off x="5872294" y="643185"/>
            <a:ext cx="6090407" cy="7694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200" dirty="0"/>
              <a:t>LLMs are “just” interfaces/translators: transforming one sequence (tokenizable input) into another</a:t>
            </a:r>
          </a:p>
        </p:txBody>
      </p:sp>
    </p:spTree>
    <p:extLst>
      <p:ext uri="{BB962C8B-B14F-4D97-AF65-F5344CB8AC3E}">
        <p14:creationId xmlns:p14="http://schemas.microsoft.com/office/powerpoint/2010/main" val="28844337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9B3A5509-CBB4-50C4-4181-9C7407765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LLMs in Plain Terms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8ADDE22-9386-9854-8F5D-E60F885EBF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foundation models:</a:t>
            </a:r>
          </a:p>
          <a:p>
            <a:r>
              <a:rPr lang="en-GB" dirty="0"/>
              <a:t>compression of the internet</a:t>
            </a:r>
          </a:p>
          <a:p>
            <a:r>
              <a:rPr lang="en-GB" dirty="0"/>
              <a:t>programming languages of new wave of AI applications (adapted to specific use cases and data)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>
                <a:sym typeface="Wingdings" panose="05000000000000000000" pitchFamily="2" charset="2"/>
              </a:rPr>
              <a:t> These applications will </a:t>
            </a:r>
            <a:r>
              <a:rPr lang="en-GB" dirty="0"/>
              <a:t>make the internet more interactive.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6B521C-9488-0C3F-A3A9-3CB24804B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213520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915E5-8F30-B05F-1F18-00DBE8409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You Get Is What You Asked For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6010A0-898B-9F5C-02B7-2C5146980D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009238" cy="435133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GB" sz="3100" dirty="0"/>
              <a:t>nice demonstration of capabilities of LLMs and prompting: </a:t>
            </a:r>
            <a:r>
              <a:rPr lang="en-GB" sz="3100" dirty="0">
                <a:hlinkClick r:id="rId2"/>
              </a:rPr>
              <a:t>interview with Google’s LaMDA</a:t>
            </a:r>
            <a:endParaRPr lang="en-GB" sz="3100" dirty="0"/>
          </a:p>
          <a:p>
            <a:pPr marL="0" indent="0">
              <a:buNone/>
            </a:pPr>
            <a:endParaRPr lang="en-GB" sz="3100" dirty="0"/>
          </a:p>
          <a:p>
            <a:pPr marL="0" indent="0">
              <a:buNone/>
            </a:pPr>
            <a:r>
              <a:rPr lang="en-GB" sz="3100" dirty="0">
                <a:hlinkClick r:id="rId3"/>
              </a:rPr>
              <a:t>LaMDA</a:t>
            </a:r>
            <a:r>
              <a:rPr lang="en-GB" sz="3100" dirty="0"/>
              <a:t> (Language Models for Dialog Applications):</a:t>
            </a:r>
          </a:p>
          <a:p>
            <a:r>
              <a:rPr lang="en-GB" sz="3100" dirty="0"/>
              <a:t>system for generating chat bots (conversational AI)</a:t>
            </a:r>
          </a:p>
          <a:p>
            <a:r>
              <a:rPr lang="en-GB" sz="3100" dirty="0"/>
              <a:t>trained on dialogue data</a:t>
            </a:r>
          </a:p>
          <a:p>
            <a:r>
              <a:rPr lang="en-GB" sz="3100" dirty="0"/>
              <a:t>decoder-only LLM</a:t>
            </a:r>
          </a:p>
          <a:p>
            <a:pPr marL="0" indent="0">
              <a:buNone/>
            </a:pPr>
            <a:endParaRPr lang="en-GB" sz="3100" dirty="0"/>
          </a:p>
          <a:p>
            <a:pPr marL="0" indent="0">
              <a:buNone/>
            </a:pPr>
            <a:r>
              <a:rPr lang="en-GB" sz="3100" dirty="0"/>
              <a:t>n</a:t>
            </a:r>
            <a:r>
              <a:rPr lang="en-DE" sz="3100" dirty="0"/>
              <a:t>ot sentient, but impressively capable in learning language: leading questions to suggestible statistical language model</a:t>
            </a:r>
            <a:endParaRPr lang="en-GB" sz="31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1EB92B-F99A-6EAB-5CF8-800F0B5456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34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1FADB3-427B-D1A3-3827-3D62F725D0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68483" y="389045"/>
            <a:ext cx="2878387" cy="595302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DAF3C40-6AD2-D3DA-580F-182F23BC8D3E}"/>
              </a:ext>
            </a:extLst>
          </p:cNvPr>
          <p:cNvSpPr txBox="1"/>
          <p:nvPr/>
        </p:nvSpPr>
        <p:spPr>
          <a:xfrm>
            <a:off x="11614352" y="629269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2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3577716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9AD07C-8362-D471-3F09-B2FC34755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Hot LLM Research 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876C3D-25E9-6468-66D7-A1D0E870E3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8009239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dirty="0"/>
              <a:t>transformer efficiency</a:t>
            </a:r>
          </a:p>
          <a:p>
            <a:pPr lvl="1"/>
            <a:r>
              <a:rPr lang="en-GB" dirty="0"/>
              <a:t>(sparse) mixture of experts (e.g., </a:t>
            </a:r>
            <a:r>
              <a:rPr lang="en-GB" dirty="0" err="1">
                <a:hlinkClick r:id="rId2"/>
              </a:rPr>
              <a:t>Mixtral</a:t>
            </a:r>
            <a:r>
              <a:rPr lang="en-GB" dirty="0">
                <a:hlinkClick r:id="rId2"/>
              </a:rPr>
              <a:t> 8x7B</a:t>
            </a:r>
            <a:r>
              <a:rPr lang="en-GB" dirty="0"/>
              <a:t>)</a:t>
            </a:r>
          </a:p>
          <a:p>
            <a:pPr lvl="1"/>
            <a:r>
              <a:rPr lang="en-GB" dirty="0"/>
              <a:t>sparse attention (e.g., </a:t>
            </a:r>
            <a:r>
              <a:rPr lang="en-GB" dirty="0" err="1">
                <a:hlinkClick r:id="rId3"/>
              </a:rPr>
              <a:t>Longformer</a:t>
            </a:r>
            <a:r>
              <a:rPr lang="en-GB" dirty="0"/>
              <a:t>)</a:t>
            </a:r>
          </a:p>
          <a:p>
            <a:pPr marL="0" indent="0">
              <a:buNone/>
            </a:pPr>
            <a:r>
              <a:rPr lang="en-GB" dirty="0"/>
              <a:t>or non-transformer architectures (e.g., </a:t>
            </a:r>
            <a:r>
              <a:rPr lang="en-GB" dirty="0">
                <a:hlinkClick r:id="rId4"/>
              </a:rPr>
              <a:t>Mamba</a:t>
            </a:r>
            <a:r>
              <a:rPr lang="en-GB" dirty="0"/>
              <a:t>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prompting strategies</a:t>
            </a:r>
          </a:p>
          <a:p>
            <a:pPr lvl="1"/>
            <a:r>
              <a:rPr lang="en-GB" dirty="0"/>
              <a:t>let LLM agents show reasoning/planning capabilities</a:t>
            </a:r>
          </a:p>
          <a:p>
            <a:pPr lvl="1"/>
            <a:r>
              <a:rPr lang="en-GB" dirty="0"/>
              <a:t>use tools (also embodiment/grounding)</a:t>
            </a:r>
          </a:p>
          <a:p>
            <a:pPr lvl="1"/>
            <a:r>
              <a:rPr lang="en-GB" dirty="0"/>
              <a:t>prompt optimization (e.g., </a:t>
            </a:r>
            <a:r>
              <a:rPr lang="en-GB" dirty="0">
                <a:hlinkClick r:id="rId5"/>
              </a:rPr>
              <a:t>OPRO</a:t>
            </a:r>
            <a:r>
              <a:rPr lang="en-GB" dirty="0"/>
              <a:t>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fine-tuning efficiency (e.g., </a:t>
            </a:r>
            <a:r>
              <a:rPr lang="en-GB" dirty="0" err="1">
                <a:hlinkClick r:id="rId6"/>
              </a:rPr>
              <a:t>LoRA</a:t>
            </a:r>
            <a:r>
              <a:rPr lang="en-GB" dirty="0"/>
              <a:t>)</a:t>
            </a:r>
          </a:p>
          <a:p>
            <a:pPr marL="0" indent="0">
              <a:buNone/>
            </a:pPr>
            <a:r>
              <a:rPr lang="en-GB" dirty="0"/>
              <a:t>RAG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E4E765-465F-5DF8-7C82-EFF8EB0E6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35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539AF0-AD23-CD56-20D8-7903852F6D0B}"/>
              </a:ext>
            </a:extLst>
          </p:cNvPr>
          <p:cNvSpPr txBox="1"/>
          <p:nvPr/>
        </p:nvSpPr>
        <p:spPr>
          <a:xfrm>
            <a:off x="6755021" y="5449158"/>
            <a:ext cx="35600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make use of your own data</a:t>
            </a:r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4EFB3DAB-13A7-BECC-05D8-39C93C8D6361}"/>
              </a:ext>
            </a:extLst>
          </p:cNvPr>
          <p:cNvSpPr/>
          <p:nvPr/>
        </p:nvSpPr>
        <p:spPr>
          <a:xfrm>
            <a:off x="6178372" y="5305169"/>
            <a:ext cx="576649" cy="733168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3E85E75-380C-048D-109E-337786578A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77231" y="2380746"/>
            <a:ext cx="2852426" cy="2518933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0766EF1-4E6F-2CBE-5675-1BA47E12F954}"/>
              </a:ext>
            </a:extLst>
          </p:cNvPr>
          <p:cNvCxnSpPr>
            <a:cxnSpLocks/>
            <a:endCxn id="8" idx="1"/>
          </p:cNvCxnSpPr>
          <p:nvPr/>
        </p:nvCxnSpPr>
        <p:spPr>
          <a:xfrm flipV="1">
            <a:off x="5222789" y="3640213"/>
            <a:ext cx="3854442" cy="16814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674663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17EBD6-4C69-853E-39C0-C80155745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Transformers for Vision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DCBEDC-8F54-7CB6-CF10-CDEE2288B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885421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3FAC3-F75B-B6B8-0209-1D6044F52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262233" cy="1325563"/>
          </a:xfrm>
        </p:spPr>
        <p:txBody>
          <a:bodyPr/>
          <a:lstStyle/>
          <a:p>
            <a:r>
              <a:rPr lang="en-DE" dirty="0"/>
              <a:t>I</a:t>
            </a:r>
            <a:r>
              <a:rPr lang="en-GB" dirty="0"/>
              <a:t>mage Classification with Vision Transformer (</a:t>
            </a:r>
            <a:r>
              <a:rPr lang="en-GB" dirty="0" err="1"/>
              <a:t>ViT</a:t>
            </a:r>
            <a:r>
              <a:rPr lang="en-GB" dirty="0"/>
              <a:t>)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041F43-ACF5-2259-8E2B-404596C190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8042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formulation as sequential problem:</a:t>
            </a:r>
          </a:p>
          <a:p>
            <a:r>
              <a:rPr lang="en-GB" sz="2600" dirty="0"/>
              <a:t>split image into patches and flatten </a:t>
            </a:r>
            <a:r>
              <a:rPr lang="en-GB" sz="2600" dirty="0">
                <a:sym typeface="Wingdings" pitchFamily="2" charset="2"/>
              </a:rPr>
              <a:t> use as tokens</a:t>
            </a:r>
            <a:endParaRPr lang="en-GB" sz="2600" dirty="0"/>
          </a:p>
          <a:p>
            <a:r>
              <a:rPr lang="en-GB" sz="2600" dirty="0"/>
              <a:t>produce linear embeddings and add positional embeddings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processing by transformer encoder:</a:t>
            </a:r>
          </a:p>
          <a:p>
            <a:r>
              <a:rPr lang="en-GB" sz="2600" dirty="0"/>
              <a:t>pre-train with image labels</a:t>
            </a:r>
          </a:p>
          <a:p>
            <a:r>
              <a:rPr lang="en-GB" sz="2600" dirty="0"/>
              <a:t>fine-tune on specific data set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BF8D07-1234-7E8D-4105-0DE29C840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37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524284-0E2A-DF95-48CA-A6EC920131B7}"/>
              </a:ext>
            </a:extLst>
          </p:cNvPr>
          <p:cNvSpPr txBox="1"/>
          <p:nvPr/>
        </p:nvSpPr>
        <p:spPr>
          <a:xfrm>
            <a:off x="11567915" y="5678182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2"/>
              </a:rPr>
              <a:t>source</a:t>
            </a:r>
            <a:endParaRPr lang="de-DE" sz="1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F5FF58-C2EC-62AC-4ADB-21ECB7EA84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8624" y="2330742"/>
            <a:ext cx="6354522" cy="3341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99010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528A58-EA4E-80EE-5450-50826351F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Attention vs Convolution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C76BBB-2079-38AD-4A43-DA2158A4E5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36357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DE" sz="2400" dirty="0"/>
              <a:t>fewer inductive biases in ViT than in CNN:</a:t>
            </a:r>
          </a:p>
          <a:p>
            <a:r>
              <a:rPr lang="en-GB" sz="2400" dirty="0">
                <a:sym typeface="Wingdings" pitchFamily="2" charset="2"/>
              </a:rPr>
              <a:t>no translation invariance</a:t>
            </a:r>
          </a:p>
          <a:p>
            <a:r>
              <a:rPr lang="en-GB" sz="2400" dirty="0">
                <a:sym typeface="Wingdings" pitchFamily="2" charset="2"/>
              </a:rPr>
              <a:t>n</a:t>
            </a:r>
            <a:r>
              <a:rPr lang="en-DE" sz="2400" dirty="0">
                <a:sym typeface="Wingdings" pitchFamily="2" charset="2"/>
              </a:rPr>
              <a:t>o locally restricted receptive field</a:t>
            </a:r>
            <a:endParaRPr lang="en-GB" sz="2400" dirty="0"/>
          </a:p>
          <a:p>
            <a:pPr marL="0" indent="0">
              <a:buNone/>
            </a:pPr>
            <a:r>
              <a:rPr lang="en-GB" sz="2400" dirty="0"/>
              <a:t>S</a:t>
            </a:r>
            <a:r>
              <a:rPr lang="en-DE" sz="2400" dirty="0"/>
              <a:t>ince these</a:t>
            </a:r>
            <a:r>
              <a:rPr lang="en-GB" sz="2400" dirty="0"/>
              <a:t> are natural for vision tasks, </a:t>
            </a:r>
            <a:r>
              <a:rPr lang="en-GB" sz="2400" dirty="0" err="1"/>
              <a:t>ViTs</a:t>
            </a:r>
            <a:r>
              <a:rPr lang="en-GB" sz="2400" dirty="0"/>
              <a:t> (conceptionally) learn them from scratch. </a:t>
            </a:r>
            <a:r>
              <a:rPr lang="en-GB" sz="2400" dirty="0">
                <a:sym typeface="Wingdings" pitchFamily="2" charset="2"/>
              </a:rPr>
              <a:t> </a:t>
            </a:r>
            <a:r>
              <a:rPr lang="en-GB" sz="2400" dirty="0" err="1">
                <a:sym typeface="Wingdings" pitchFamily="2" charset="2"/>
              </a:rPr>
              <a:t>ViTs</a:t>
            </a:r>
            <a:r>
              <a:rPr lang="en-GB" sz="2400" dirty="0"/>
              <a:t> need way more data.</a:t>
            </a:r>
          </a:p>
          <a:p>
            <a:pPr marL="0" indent="0">
              <a:buNone/>
            </a:pPr>
            <a:r>
              <a:rPr lang="en-GB" sz="2400" dirty="0"/>
              <a:t>but can lead to beneficial effects (e.g., global attention in lower layers)</a:t>
            </a:r>
          </a:p>
          <a:p>
            <a:pPr marL="0" indent="0">
              <a:buNone/>
            </a:pPr>
            <a:r>
              <a:rPr lang="en-GB" sz="2400" dirty="0"/>
              <a:t>see </a:t>
            </a:r>
            <a:r>
              <a:rPr lang="en-GB" sz="2400" dirty="0">
                <a:hlinkClick r:id="rId2"/>
              </a:rPr>
              <a:t>MLP-Mixer</a:t>
            </a:r>
            <a:r>
              <a:rPr lang="en-GB" sz="2400" dirty="0"/>
              <a:t> results: given enough data, plain multi-layer </a:t>
            </a:r>
            <a:r>
              <a:rPr lang="en-GB" sz="2400" dirty="0" err="1"/>
              <a:t>perceptrons</a:t>
            </a:r>
            <a:r>
              <a:rPr lang="en-GB" sz="2400" dirty="0"/>
              <a:t> can learn crucial inductive biases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5426E1-F884-230E-38DE-563892DBF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38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1B43BA-FA39-7EE7-1D60-16F0FBADD3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1015" y="3429000"/>
            <a:ext cx="2570849" cy="306220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8486C3E-7BF4-6A22-471C-ED45E19188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7813" y="3108428"/>
            <a:ext cx="3022040" cy="278415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F2B1A66-B02D-5257-6281-B7DF99C44AB9}"/>
              </a:ext>
            </a:extLst>
          </p:cNvPr>
          <p:cNvSpPr txBox="1"/>
          <p:nvPr/>
        </p:nvSpPr>
        <p:spPr>
          <a:xfrm>
            <a:off x="9388806" y="350956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E15DA81-6062-7B0C-2FD5-5A50BFBDB0CF}"/>
              </a:ext>
            </a:extLst>
          </p:cNvPr>
          <p:cNvSpPr txBox="1"/>
          <p:nvPr/>
        </p:nvSpPr>
        <p:spPr>
          <a:xfrm>
            <a:off x="6316650" y="2739096"/>
            <a:ext cx="3015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</a:t>
            </a:r>
            <a:r>
              <a:rPr lang="en-DE" dirty="0"/>
              <a:t>rainable position embedding: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CE4BBCE-3566-814F-1379-8D103BFB9BAD}"/>
              </a:ext>
            </a:extLst>
          </p:cNvPr>
          <p:cNvSpPr txBox="1"/>
          <p:nvPr/>
        </p:nvSpPr>
        <p:spPr>
          <a:xfrm>
            <a:off x="6497124" y="5892581"/>
            <a:ext cx="2654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</a:t>
            </a:r>
            <a:r>
              <a:rPr lang="en-DE" dirty="0"/>
              <a:t>dded due to permuation invariance of attention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CA1CC5C-A084-BF7E-FAF5-A0E60B97E0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74377" y="563986"/>
            <a:ext cx="2670077" cy="267007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EE99664-B90B-621C-6D43-FFCE8A1B561B}"/>
              </a:ext>
            </a:extLst>
          </p:cNvPr>
          <p:cNvSpPr txBox="1"/>
          <p:nvPr/>
        </p:nvSpPr>
        <p:spPr>
          <a:xfrm>
            <a:off x="6974470" y="1199228"/>
            <a:ext cx="2177340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DE" dirty="0"/>
              <a:t>global attention in lower layers (unlike local receptive fields in CNNs)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54626D9-77E5-BF3F-D262-9C521C217061}"/>
              </a:ext>
            </a:extLst>
          </p:cNvPr>
          <p:cNvCxnSpPr>
            <a:cxnSpLocks/>
          </p:cNvCxnSpPr>
          <p:nvPr/>
        </p:nvCxnSpPr>
        <p:spPr>
          <a:xfrm flipV="1">
            <a:off x="8842940" y="1159497"/>
            <a:ext cx="1309728" cy="2132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03847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89E988-5EB3-BD0F-E8D5-B9C538113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86241" cy="1325563"/>
          </a:xfrm>
        </p:spPr>
        <p:txBody>
          <a:bodyPr/>
          <a:lstStyle/>
          <a:p>
            <a:r>
              <a:rPr lang="en-DE" dirty="0"/>
              <a:t>Combination of Vision and Text: Multi-Modality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86A666-FC1D-9608-A07E-A7BE4AEE2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39</a:t>
            </a:fld>
            <a:endParaRPr lang="en-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DE53C3F-11B2-6603-4B76-ED477A74AD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3904" y="2794679"/>
            <a:ext cx="8764192" cy="3162729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F017680-C8C3-4448-E421-142A36644C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915" y="1491043"/>
            <a:ext cx="11130170" cy="129818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DE" sz="2200" dirty="0"/>
              <a:t>example: </a:t>
            </a:r>
            <a:r>
              <a:rPr lang="en-DE" sz="2200" dirty="0">
                <a:hlinkClick r:id="rId3"/>
              </a:rPr>
              <a:t>CLIP</a:t>
            </a:r>
            <a:r>
              <a:rPr lang="en-DE" sz="2200" dirty="0"/>
              <a:t> (</a:t>
            </a:r>
            <a:r>
              <a:rPr lang="en-GB" sz="2200" dirty="0"/>
              <a:t>Contrastive Language-Image Pre-training</a:t>
            </a:r>
            <a:r>
              <a:rPr lang="en-DE" sz="2200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200" dirty="0"/>
              <a:t>learn image representations by predicting which caption goes with which image (pre-training)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200" dirty="0"/>
              <a:t>z</a:t>
            </a:r>
            <a:r>
              <a:rPr lang="en-DE" sz="2200" dirty="0"/>
              <a:t>ero-shot transfer (e.g., for object recognition)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C34372D-ABF2-3ACF-14FA-75F8EECB79E5}"/>
              </a:ext>
            </a:extLst>
          </p:cNvPr>
          <p:cNvSpPr txBox="1"/>
          <p:nvPr/>
        </p:nvSpPr>
        <p:spPr>
          <a:xfrm>
            <a:off x="838198" y="6379989"/>
            <a:ext cx="101840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multi-modal perception as input for LLMs: </a:t>
            </a:r>
            <a:r>
              <a:rPr lang="en-GB" sz="2000" dirty="0">
                <a:hlinkClick r:id="rId4"/>
              </a:rPr>
              <a:t>KOSMOS-1</a:t>
            </a:r>
            <a:endParaRPr lang="en-GB" sz="2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3A3F93-34E7-65A2-FC76-2566B0B4E621}"/>
              </a:ext>
            </a:extLst>
          </p:cNvPr>
          <p:cNvSpPr txBox="1"/>
          <p:nvPr/>
        </p:nvSpPr>
        <p:spPr>
          <a:xfrm>
            <a:off x="2380735" y="5634242"/>
            <a:ext cx="1247008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 err="1"/>
              <a:t>ViT</a:t>
            </a:r>
            <a:endParaRPr lang="en-GB" dirty="0"/>
          </a:p>
          <a:p>
            <a:r>
              <a:rPr lang="en-GB" dirty="0"/>
              <a:t>(or </a:t>
            </a:r>
            <a:r>
              <a:rPr lang="en-GB" dirty="0" err="1"/>
              <a:t>ResNet</a:t>
            </a:r>
            <a:r>
              <a:rPr lang="en-GB" dirty="0"/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82F5D09-EB9B-FD8F-D77C-82EA85543FC9}"/>
              </a:ext>
            </a:extLst>
          </p:cNvPr>
          <p:cNvSpPr txBox="1"/>
          <p:nvPr/>
        </p:nvSpPr>
        <p:spPr>
          <a:xfrm>
            <a:off x="3405654" y="2842477"/>
            <a:ext cx="130465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transformer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EA8264-EE54-2A93-FC6E-01188FBD7C7C}"/>
              </a:ext>
            </a:extLst>
          </p:cNvPr>
          <p:cNvSpPr txBox="1"/>
          <p:nvPr/>
        </p:nvSpPr>
        <p:spPr>
          <a:xfrm>
            <a:off x="5249614" y="5903814"/>
            <a:ext cx="169277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cosine similarity</a:t>
            </a:r>
          </a:p>
        </p:txBody>
      </p:sp>
    </p:spTree>
    <p:extLst>
      <p:ext uri="{BB962C8B-B14F-4D97-AF65-F5344CB8AC3E}">
        <p14:creationId xmlns:p14="http://schemas.microsoft.com/office/powerpoint/2010/main" val="28041918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C83E8-0CA6-3D24-878B-3D4C982BB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Encoder-Decoder Architecture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4C56B52-924B-2B0A-AEFA-D0EB12FE501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end-to-end neural network approach (RNNs in encoder and decoder)</a:t>
                </a:r>
              </a:p>
              <a:p>
                <a:pPr marL="0" indent="0">
                  <a:buNone/>
                </a:pPr>
                <a:r>
                  <a:rPr lang="en-GB" sz="2600" dirty="0"/>
                  <a:t>sequences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GB" sz="2600" dirty="0"/>
                  <a:t> and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GB" sz="2600" dirty="0"/>
                  <a:t> can have different length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4C56B52-924B-2B0A-AEFA-D0EB12FE501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03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342B7EE9-76FD-8425-A529-D0CBA26BB6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5613" y="2818432"/>
            <a:ext cx="3587835" cy="397923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BD14174-E84E-2E87-B430-5DEEB20AA3C3}"/>
              </a:ext>
            </a:extLst>
          </p:cNvPr>
          <p:cNvSpPr txBox="1"/>
          <p:nvPr/>
        </p:nvSpPr>
        <p:spPr>
          <a:xfrm>
            <a:off x="5919971" y="636976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4EC7F2-A0E8-8A44-8A47-0DEC033E76C3}"/>
              </a:ext>
            </a:extLst>
          </p:cNvPr>
          <p:cNvSpPr txBox="1"/>
          <p:nvPr/>
        </p:nvSpPr>
        <p:spPr>
          <a:xfrm>
            <a:off x="576931" y="3328057"/>
            <a:ext cx="184879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/>
              <a:t>c</a:t>
            </a:r>
            <a:r>
              <a:rPr lang="en-DE" sz="2200" dirty="0"/>
              <a:t>ontext (fixed-length vector)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94EDC51-A59C-B4E2-5AC2-A3D9735E9210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1501326" y="4097498"/>
            <a:ext cx="1282757" cy="243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FECFDA7-7B01-C644-7220-DA865AE64B31}"/>
              </a:ext>
            </a:extLst>
          </p:cNvPr>
          <p:cNvSpPr txBox="1"/>
          <p:nvPr/>
        </p:nvSpPr>
        <p:spPr>
          <a:xfrm>
            <a:off x="6939450" y="3397175"/>
            <a:ext cx="4675619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600" dirty="0"/>
              <a:t>e</a:t>
            </a:r>
            <a:r>
              <a:rPr lang="en-DE" sz="2600" dirty="0"/>
              <a:t>ncoder-decoder bottleneck:</a:t>
            </a:r>
          </a:p>
          <a:p>
            <a:r>
              <a:rPr lang="en-GB" sz="2600" dirty="0"/>
              <a:t>n</a:t>
            </a:r>
            <a:r>
              <a:rPr lang="en-DE" sz="2600" dirty="0"/>
              <a:t>eed to </a:t>
            </a:r>
            <a:r>
              <a:rPr lang="en-GB" sz="2600" dirty="0"/>
              <a:t>compress all information of source sentence into fixed-length vector </a:t>
            </a:r>
          </a:p>
          <a:p>
            <a:r>
              <a:rPr lang="en-GB" sz="2600" dirty="0">
                <a:sym typeface="Wingdings" pitchFamily="2" charset="2"/>
              </a:rPr>
              <a:t> </a:t>
            </a:r>
            <a:r>
              <a:rPr lang="en-GB" sz="2600" dirty="0"/>
              <a:t>difficult for long sentences 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0C9998C-5EFE-0C6F-3209-916CD7F0BA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</a:t>
            </a:fld>
            <a:endParaRPr lang="en-DE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4487F91-C207-3C6A-2D0D-A9FB8941225D}"/>
              </a:ext>
            </a:extLst>
          </p:cNvPr>
          <p:cNvSpPr txBox="1"/>
          <p:nvPr/>
        </p:nvSpPr>
        <p:spPr>
          <a:xfrm>
            <a:off x="477880" y="5881013"/>
            <a:ext cx="194784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200" dirty="0"/>
              <a:t>a</a:t>
            </a:r>
            <a:r>
              <a:rPr lang="en-DE" sz="2200" dirty="0"/>
              <a:t>uto-regressive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2B0F846-306E-A668-388A-699AD9B55669}"/>
              </a:ext>
            </a:extLst>
          </p:cNvPr>
          <p:cNvCxnSpPr>
            <a:stCxn id="16" idx="3"/>
          </p:cNvCxnSpPr>
          <p:nvPr/>
        </p:nvCxnSpPr>
        <p:spPr>
          <a:xfrm flipV="1">
            <a:off x="2425721" y="5738648"/>
            <a:ext cx="1557700" cy="3578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85423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4F8D7-A0DD-DD68-7A2E-43748C3FF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000" dirty="0"/>
              <a:t>Image Understanding and Multi-Purpose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CC250E-D183-B252-2347-54D186823A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5775" y="1690688"/>
            <a:ext cx="4000500" cy="466566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2800" dirty="0"/>
              <a:t>multi-purpose (m</a:t>
            </a:r>
            <a:r>
              <a:rPr lang="en-DE" sz="2800" dirty="0"/>
              <a:t>ulti-modal and multi-task) models as next generalization step of ML (e.g., Google’s </a:t>
            </a:r>
            <a:r>
              <a:rPr lang="en-DE" sz="2800" dirty="0">
                <a:hlinkClick r:id="rId2"/>
              </a:rPr>
              <a:t>Pathways</a:t>
            </a:r>
            <a:r>
              <a:rPr lang="en-DE" sz="2800" dirty="0"/>
              <a:t>)</a:t>
            </a:r>
          </a:p>
          <a:p>
            <a:pPr marL="0" indent="0">
              <a:buNone/>
            </a:pPr>
            <a:endParaRPr lang="en-GB" sz="2800" dirty="0"/>
          </a:p>
          <a:p>
            <a:pPr marL="0" indent="0">
              <a:buNone/>
            </a:pPr>
            <a:r>
              <a:rPr lang="en-GB" sz="2800" dirty="0"/>
              <a:t>t</a:t>
            </a:r>
            <a:r>
              <a:rPr lang="en-DE" sz="2800" dirty="0"/>
              <a:t>ransformers good candidate</a:t>
            </a:r>
            <a:r>
              <a:rPr lang="en-GB" sz="2800" dirty="0"/>
              <a:t>: </a:t>
            </a:r>
            <a:r>
              <a:rPr lang="en-DE" sz="2800" dirty="0"/>
              <a:t>universal and flexible architecture, little task-specific inductive bias</a:t>
            </a:r>
            <a:r>
              <a:rPr lang="en-GB" sz="2800" dirty="0"/>
              <a:t> (but therefore needing lots of data</a:t>
            </a:r>
            <a:r>
              <a:rPr lang="en-DE" sz="2800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20DA84-7932-EC17-421F-F2807DB193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40</a:t>
            </a:fld>
            <a:endParaRPr lang="en-D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F61808C-3B84-3F3C-8CB2-B91504F8C4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75" y="1415714"/>
            <a:ext cx="4238625" cy="528682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73CF915-77FE-A286-95FE-DAAB07F17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6509" y="1415714"/>
            <a:ext cx="3075391" cy="530734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69E9464-57FA-5E6F-2745-0D3C27152BA2}"/>
              </a:ext>
            </a:extLst>
          </p:cNvPr>
          <p:cNvSpPr txBox="1"/>
          <p:nvPr/>
        </p:nvSpPr>
        <p:spPr>
          <a:xfrm>
            <a:off x="3487775" y="6435725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45421142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698521C-AC3C-D0E7-CF73-7BED228DCA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7123" y="396932"/>
            <a:ext cx="8939202" cy="632454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F019C2-FDAB-D9C9-9855-BB5E343AC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41</a:t>
            </a:fld>
            <a:endParaRPr lang="en-DE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70CDBC3-B539-55CB-B014-F40DA823CDD0}"/>
              </a:ext>
            </a:extLst>
          </p:cNvPr>
          <p:cNvSpPr txBox="1"/>
          <p:nvPr/>
        </p:nvSpPr>
        <p:spPr>
          <a:xfrm>
            <a:off x="271708" y="1762897"/>
            <a:ext cx="174541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dirty="0"/>
              <a:t>Google’s </a:t>
            </a:r>
            <a:r>
              <a:rPr lang="en-GB" sz="3000" dirty="0">
                <a:hlinkClick r:id="rId3"/>
              </a:rPr>
              <a:t>Gemini</a:t>
            </a:r>
            <a:r>
              <a:rPr lang="en-GB" sz="3000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145330061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2E76F0-7C55-B3F1-5699-637A993D90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42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710C09-6F15-99CA-8C5A-7A02262CD1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5164" y="0"/>
            <a:ext cx="5901671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5200411-FF70-25C1-C2F2-206D286BE771}"/>
              </a:ext>
            </a:extLst>
          </p:cNvPr>
          <p:cNvSpPr txBox="1"/>
          <p:nvPr/>
        </p:nvSpPr>
        <p:spPr>
          <a:xfrm>
            <a:off x="8419363" y="6538912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87864499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9EB1F91-3DE0-A535-592A-469BC119A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Preview: </a:t>
            </a:r>
            <a:r>
              <a:rPr lang="en-GB" dirty="0"/>
              <a:t>Image Synthesis</a:t>
            </a:r>
            <a:endParaRPr lang="en-DE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1D8D88B-4754-63C7-6EF1-8BFFCCE020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0309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example</a:t>
            </a:r>
            <a:r>
              <a:rPr lang="en-GB" sz="2800" dirty="0"/>
              <a:t>: generate images from text descriptions</a:t>
            </a:r>
          </a:p>
          <a:p>
            <a:pPr marL="0" indent="0">
              <a:buNone/>
            </a:pPr>
            <a:endParaRPr lang="en-DE" sz="2800" dirty="0">
              <a:hlinkClick r:id="rId2"/>
            </a:endParaRPr>
          </a:p>
          <a:p>
            <a:pPr marL="0" indent="0">
              <a:buNone/>
            </a:pPr>
            <a:r>
              <a:rPr lang="en-DE" sz="2800" dirty="0">
                <a:hlinkClick r:id="rId2"/>
              </a:rPr>
              <a:t>DALL-E</a:t>
            </a:r>
            <a:r>
              <a:rPr lang="en-GB" sz="2800" dirty="0"/>
              <a:t>, </a:t>
            </a:r>
            <a:r>
              <a:rPr lang="en-DE" sz="2800" dirty="0">
                <a:hlinkClick r:id="rId3"/>
              </a:rPr>
              <a:t>DALL-E 2</a:t>
            </a:r>
            <a:r>
              <a:rPr lang="en-GB" sz="2800" dirty="0"/>
              <a:t>, </a:t>
            </a:r>
            <a:r>
              <a:rPr lang="en-GB" sz="2800" dirty="0">
                <a:hlinkClick r:id="rId4"/>
              </a:rPr>
              <a:t>DALL-E 3</a:t>
            </a:r>
            <a:r>
              <a:rPr lang="en-DE" sz="2800" dirty="0"/>
              <a:t> (blend of WALL-E and Salvador </a:t>
            </a:r>
            <a:r>
              <a:rPr lang="en-GB" sz="2800" dirty="0"/>
              <a:t>Dalí</a:t>
            </a:r>
            <a:r>
              <a:rPr lang="en-DE" sz="2800" dirty="0"/>
              <a:t>):</a:t>
            </a:r>
            <a:endParaRPr lang="en-GB" dirty="0"/>
          </a:p>
          <a:p>
            <a:pPr marL="0" indent="0">
              <a:buNone/>
            </a:pPr>
            <a:r>
              <a:rPr lang="en-DE" sz="2800" dirty="0"/>
              <a:t>image generation </a:t>
            </a:r>
            <a:r>
              <a:rPr lang="en-GB" sz="2800" dirty="0"/>
              <a:t>(diffusion) </a:t>
            </a:r>
            <a:r>
              <a:rPr lang="en-DE" sz="2800" dirty="0"/>
              <a:t>conditioned on CLIP embedding</a:t>
            </a:r>
            <a:r>
              <a:rPr lang="en-GB" sz="2800" dirty="0"/>
              <a:t>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5BB38B-BAAC-D27C-94A2-747EAFDA2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43</a:t>
            </a:fld>
            <a:endParaRPr lang="en-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F0BB7D5-EF70-B1F8-83F9-79FD26A545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69722" y="4136042"/>
            <a:ext cx="5340878" cy="203090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412EAE4-7DD7-FDA1-6582-9A3F3B5E0224}"/>
              </a:ext>
            </a:extLst>
          </p:cNvPr>
          <p:cNvSpPr txBox="1"/>
          <p:nvPr/>
        </p:nvSpPr>
        <p:spPr>
          <a:xfrm>
            <a:off x="8610600" y="5920722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6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70235739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BA5D7-C2FE-17FA-B856-0DA37BEEB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Literature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0DC850-7862-EF57-2848-CC886F9AB75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p</a:t>
            </a:r>
            <a:r>
              <a:rPr lang="en-DE" dirty="0"/>
              <a:t>apers:</a:t>
            </a:r>
          </a:p>
          <a:p>
            <a:r>
              <a:rPr lang="en-GB" dirty="0">
                <a:hlinkClick r:id="rId2"/>
              </a:rPr>
              <a:t>s</a:t>
            </a:r>
            <a:r>
              <a:rPr lang="en-DE" dirty="0">
                <a:hlinkClick r:id="rId2"/>
              </a:rPr>
              <a:t>eq2seq</a:t>
            </a:r>
            <a:endParaRPr lang="en-DE" dirty="0"/>
          </a:p>
          <a:p>
            <a:r>
              <a:rPr lang="en-GB" dirty="0">
                <a:hlinkClick r:id="rId3"/>
              </a:rPr>
              <a:t>neural machine translation</a:t>
            </a:r>
            <a:endParaRPr lang="en-GB" dirty="0"/>
          </a:p>
          <a:p>
            <a:pPr marL="0" indent="0">
              <a:buNone/>
            </a:pPr>
            <a:endParaRPr lang="en-DE" dirty="0"/>
          </a:p>
          <a:p>
            <a:r>
              <a:rPr lang="en-GB" dirty="0">
                <a:hlinkClick r:id="rId4"/>
              </a:rPr>
              <a:t>t</a:t>
            </a:r>
            <a:r>
              <a:rPr lang="en-DE" dirty="0">
                <a:hlinkClick r:id="rId4"/>
              </a:rPr>
              <a:t>ransformer</a:t>
            </a:r>
            <a:endParaRPr lang="en-DE" dirty="0"/>
          </a:p>
          <a:p>
            <a:r>
              <a:rPr lang="en-GB" dirty="0">
                <a:hlinkClick r:id="rId5"/>
              </a:rPr>
              <a:t>formal transformers</a:t>
            </a:r>
            <a:endParaRPr lang="en-GB" dirty="0"/>
          </a:p>
          <a:p>
            <a:r>
              <a:rPr lang="en-GB" dirty="0">
                <a:hlinkClick r:id="rId6"/>
              </a:rPr>
              <a:t>Vision Transformer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FEE77D7-8157-8875-D651-F4BD57BDF63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b</a:t>
            </a:r>
            <a:r>
              <a:rPr lang="en-DE" dirty="0"/>
              <a:t>logs/videos:</a:t>
            </a:r>
          </a:p>
          <a:p>
            <a:r>
              <a:rPr lang="en-GB" dirty="0">
                <a:hlinkClick r:id="rId7"/>
              </a:rPr>
              <a:t>visualization of neural machine translation</a:t>
            </a:r>
            <a:endParaRPr lang="en-GB" dirty="0">
              <a:hlinkClick r:id="rId8"/>
            </a:endParaRPr>
          </a:p>
          <a:p>
            <a:r>
              <a:rPr lang="en-GB" dirty="0">
                <a:hlinkClick r:id="rId8"/>
              </a:rPr>
              <a:t>The Illustrated Transformer</a:t>
            </a:r>
            <a:endParaRPr lang="en-GB" dirty="0"/>
          </a:p>
          <a:p>
            <a:r>
              <a:rPr lang="en-GB" dirty="0">
                <a:hlinkClick r:id="rId9"/>
              </a:rPr>
              <a:t>transformers summary</a:t>
            </a:r>
            <a:endParaRPr lang="en-GB" dirty="0"/>
          </a:p>
          <a:p>
            <a:r>
              <a:rPr lang="en-GB" dirty="0">
                <a:hlinkClick r:id="rId10"/>
              </a:rPr>
              <a:t>The Annotated Transformer</a:t>
            </a:r>
            <a:endParaRPr lang="en-GB" dirty="0"/>
          </a:p>
          <a:p>
            <a:pPr marL="0" indent="0">
              <a:buNone/>
            </a:pPr>
            <a:endParaRPr lang="en-DE" dirty="0"/>
          </a:p>
          <a:p>
            <a:r>
              <a:rPr lang="en-GB" dirty="0">
                <a:hlinkClick r:id="rId11"/>
              </a:rPr>
              <a:t>analysis of LaMDA interview</a:t>
            </a:r>
            <a:endParaRPr lang="en-D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7F156EA-12BF-4346-912C-1EB102F42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8302380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950CA-F278-D5F3-363A-F14876629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</a:t>
            </a:r>
            <a:r>
              <a:rPr lang="en-DE" dirty="0"/>
              <a:t>ow-Code/No-Code Programming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B1506D-1EA6-4289-4A23-9AF973DDD2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pPr marL="0" indent="0">
              <a:buNone/>
            </a:pPr>
            <a:r>
              <a:rPr lang="en-GB" sz="2600" dirty="0"/>
              <a:t>c</a:t>
            </a:r>
            <a:r>
              <a:rPr lang="en-DE" sz="2600" dirty="0"/>
              <a:t>ode generation in response to natural language prompt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DE" sz="2600" dirty="0">
                <a:hlinkClick r:id="rId2"/>
              </a:rPr>
              <a:t>Codex</a:t>
            </a:r>
            <a:r>
              <a:rPr lang="en-GB" sz="2600" dirty="0"/>
              <a:t>:</a:t>
            </a:r>
          </a:p>
          <a:p>
            <a:r>
              <a:rPr lang="en-GB" sz="2600" dirty="0"/>
              <a:t>descendant of GPT-3</a:t>
            </a:r>
          </a:p>
          <a:p>
            <a:r>
              <a:rPr lang="en-GB" sz="2600" dirty="0"/>
              <a:t>fine-tuned on publicly available code from GitHub</a:t>
            </a:r>
          </a:p>
          <a:p>
            <a:r>
              <a:rPr lang="en-GB" sz="2600" dirty="0"/>
              <a:t>productionized as </a:t>
            </a:r>
            <a:r>
              <a:rPr lang="en-GB" sz="2600" dirty="0">
                <a:hlinkClick r:id="rId3"/>
              </a:rPr>
              <a:t>GitHub Copilot</a:t>
            </a:r>
            <a:endParaRPr lang="en-GB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6EA20D-2C32-2CDE-6321-E5423E53D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45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9CACAF-0365-2E19-0B19-0348803317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319061"/>
            <a:ext cx="6068163" cy="3364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7304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FAD35-E526-5E54-7ADD-4245E10C8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Attention to Overcome Bottleneck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49416D-8983-C1EA-168B-C2457CC80A3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1" y="1825625"/>
                <a:ext cx="5547362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stacked hidden states:</a:t>
                </a:r>
              </a:p>
              <a:p>
                <a:pPr marL="0" indent="0">
                  <a:buNone/>
                </a:pPr>
                <a:r>
                  <a:rPr lang="en-GB" sz="2400" dirty="0"/>
                  <a:t>instead of encoding whole input sentence into single fixed-length vector Instead, encoding it into sequence of vectors (context vectors for each target word)</a:t>
                </a:r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a</a:t>
                </a:r>
                <a:r>
                  <a:rPr lang="en-DE" sz="2400" dirty="0"/>
                  <a:t>ttention (selective masking):</a:t>
                </a: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choosing subset of context vectors adaptively while decoding (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GB" sz="2400" dirty="0"/>
                  <a:t> parametrized as feed-forward neural network, jointly trained with rest)</a:t>
                </a:r>
                <a:endParaRPr lang="en-DE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49416D-8983-C1EA-168B-C2457CC80A3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1" y="1825625"/>
                <a:ext cx="5547362" cy="4351338"/>
              </a:xfrm>
              <a:blipFill>
                <a:blip r:embed="rId2"/>
                <a:stretch>
                  <a:fillRect l="-1826" t="-1744" r="-1142" b="-29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16E57C6F-636A-27FF-80ED-5F9BB3CAB8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5679" y="1870075"/>
            <a:ext cx="3025885" cy="40878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5F51C0D-1226-A123-72FF-CE2E50D32539}"/>
              </a:ext>
            </a:extLst>
          </p:cNvPr>
          <p:cNvSpPr txBox="1"/>
          <p:nvPr/>
        </p:nvSpPr>
        <p:spPr>
          <a:xfrm>
            <a:off x="11207591" y="5930742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91115C-D773-F0FB-1F16-0F6007875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5</a:t>
            </a:fld>
            <a:endParaRPr lang="en-DE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DFE5D29-6963-76F9-3010-ECA7C6BEE0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71799" y="2553193"/>
            <a:ext cx="1538801" cy="875807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C4A0C67-EE62-E210-D806-648F2D0B2343}"/>
              </a:ext>
            </a:extLst>
          </p:cNvPr>
          <p:cNvCxnSpPr/>
          <p:nvPr/>
        </p:nvCxnSpPr>
        <p:spPr>
          <a:xfrm>
            <a:off x="8692055" y="2991096"/>
            <a:ext cx="1534511" cy="277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C96A8D2D-372B-8340-350C-3346D50698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01397" y="3589284"/>
            <a:ext cx="2279604" cy="75718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9E4B6B7-8BC5-AA23-51C6-CC456FE7D5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84276" y="4506751"/>
            <a:ext cx="1905569" cy="41576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6558538-5639-29D7-F129-A7C892489580}"/>
              </a:ext>
            </a:extLst>
          </p:cNvPr>
          <p:cNvSpPr txBox="1"/>
          <p:nvPr/>
        </p:nvSpPr>
        <p:spPr>
          <a:xfrm>
            <a:off x="4654487" y="6004312"/>
            <a:ext cx="51921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/>
              <a:t>b</a:t>
            </a:r>
            <a:r>
              <a:rPr lang="en-DE" sz="2200" dirty="0"/>
              <a:t>idirectional RNN in encoder (concatenating forward and backward hidden states)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25A5EB9-09E6-13E9-B550-F9DDABF41CDA}"/>
              </a:ext>
            </a:extLst>
          </p:cNvPr>
          <p:cNvCxnSpPr>
            <a:stCxn id="18" idx="0"/>
          </p:cNvCxnSpPr>
          <p:nvPr/>
        </p:nvCxnSpPr>
        <p:spPr>
          <a:xfrm flipV="1">
            <a:off x="7250543" y="4922511"/>
            <a:ext cx="1855136" cy="10818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68313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8EEF1-694E-144C-9CA8-C09A9753D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Self-Attention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D8AAD6-24BD-F163-B329-785D675817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842171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465F2-BF2F-8E0F-93F3-7DA40743D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Transformer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FF653F-9F7D-EDA4-7BB8-0584B66CFF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72400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DE" sz="2600" dirty="0"/>
              <a:t>attention is all you need: getting rid of RNNs</a:t>
            </a:r>
          </a:p>
          <a:p>
            <a:pPr marL="0" indent="0">
              <a:buNone/>
            </a:pPr>
            <a:r>
              <a:rPr lang="en-GB" sz="2600" dirty="0"/>
              <a:t>r</a:t>
            </a:r>
            <a:r>
              <a:rPr lang="en-DE" sz="2600" dirty="0"/>
              <a:t>eplaced by multi-headed self-attention (implemented with matrix multiplications and feed-forward neural networks)</a:t>
            </a:r>
          </a:p>
          <a:p>
            <a:pPr marL="0" indent="0">
              <a:buNone/>
            </a:pPr>
            <a:endParaRPr lang="en-DE" sz="2600" dirty="0"/>
          </a:p>
          <a:p>
            <a:pPr>
              <a:buFont typeface="Wingdings" pitchFamily="2" charset="2"/>
              <a:buChar char="à"/>
            </a:pPr>
            <a:r>
              <a:rPr lang="en-GB" sz="2600" dirty="0">
                <a:sym typeface="Wingdings" pitchFamily="2" charset="2"/>
              </a:rPr>
              <a:t> a</a:t>
            </a:r>
            <a:r>
              <a:rPr lang="en-DE" sz="2600" dirty="0">
                <a:sym typeface="Wingdings" pitchFamily="2" charset="2"/>
              </a:rPr>
              <a:t>llowing for much more parallelization</a:t>
            </a:r>
          </a:p>
          <a:p>
            <a:pPr marL="0" indent="0">
              <a:buNone/>
            </a:pPr>
            <a:r>
              <a:rPr lang="en-DE" sz="2600" dirty="0">
                <a:sym typeface="Wingdings" pitchFamily="2" charset="2"/>
              </a:rPr>
              <a:t> </a:t>
            </a:r>
            <a:r>
              <a:rPr lang="en-GB" sz="2600" dirty="0">
                <a:sym typeface="Wingdings" pitchFamily="2" charset="2"/>
              </a:rPr>
              <a:t>a</a:t>
            </a:r>
            <a:r>
              <a:rPr lang="en-DE" sz="2600" dirty="0">
                <a:sym typeface="Wingdings" pitchFamily="2" charset="2"/>
              </a:rPr>
              <a:t>llowing for</a:t>
            </a:r>
            <a:r>
              <a:rPr lang="en-GB" sz="2600" dirty="0">
                <a:sym typeface="Wingdings" pitchFamily="2" charset="2"/>
              </a:rPr>
              <a:t> bigger models</a:t>
            </a:r>
            <a:r>
              <a:rPr lang="en-DE" sz="2600" dirty="0">
                <a:sym typeface="Wingdings" pitchFamily="2" charset="2"/>
              </a:rPr>
              <a:t> (more parameters)</a:t>
            </a:r>
          </a:p>
          <a:p>
            <a:pPr marL="0" indent="0">
              <a:buNone/>
            </a:pPr>
            <a:endParaRPr lang="en-DE" sz="26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b</a:t>
            </a:r>
            <a:r>
              <a:rPr lang="en-DE" sz="2600" dirty="0">
                <a:sym typeface="Wingdings" pitchFamily="2" charset="2"/>
              </a:rPr>
              <a:t>etter long-range dependencies thanks to shorter path lengths in network (less sequential operations)</a:t>
            </a:r>
          </a:p>
          <a:p>
            <a:pPr marL="0" indent="0">
              <a:buNone/>
            </a:pPr>
            <a:endParaRPr lang="en-DE" sz="26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L</a:t>
            </a:r>
            <a:r>
              <a:rPr lang="en-DE" sz="2600" dirty="0">
                <a:sym typeface="Wingdings" pitchFamily="2" charset="2"/>
              </a:rPr>
              <a:t>et’s go through it step by step …</a:t>
            </a:r>
            <a:endParaRPr lang="en-DE" sz="2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DA9E9D-1D14-C2C3-DBE7-43E76FFD4765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2"/>
              </a:rPr>
              <a:t>source</a:t>
            </a:r>
            <a:endParaRPr lang="de-DE" sz="1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C84DE7-1F19-0B17-8D18-69411E36DF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5063A3-CD4F-4F87-E0D5-162BD06F8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6678766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CD64E-9137-DB65-2A7B-5B3F3547B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Tokenization and Embeddings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5AE38B-2886-8949-7F2C-02B7E0B024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506817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t</a:t>
            </a:r>
            <a:r>
              <a:rPr lang="en-DE" sz="2400" dirty="0"/>
              <a:t>okenization: </a:t>
            </a:r>
            <a:r>
              <a:rPr lang="en-GB" sz="2400" i="1" dirty="0"/>
              <a:t>breaking text in chunks</a:t>
            </a:r>
            <a:endParaRPr lang="en-DE" sz="2400" dirty="0"/>
          </a:p>
          <a:p>
            <a:r>
              <a:rPr lang="en-GB" sz="2400" dirty="0"/>
              <a:t>w</a:t>
            </a:r>
            <a:r>
              <a:rPr lang="en-DE" sz="2400" dirty="0"/>
              <a:t>ord tokens: different forms, spellings, etc </a:t>
            </a:r>
            <a:r>
              <a:rPr lang="en-DE" sz="2400" dirty="0">
                <a:sym typeface="Wingdings" pitchFamily="2" charset="2"/>
              </a:rPr>
              <a:t> undefined and </a:t>
            </a:r>
            <a:r>
              <a:rPr lang="en-DE" sz="2400" dirty="0"/>
              <a:t>vast vocabulary (need for stemming, </a:t>
            </a:r>
            <a:r>
              <a:rPr lang="en-GB" sz="2400" dirty="0"/>
              <a:t>lemmatization</a:t>
            </a:r>
            <a:r>
              <a:rPr lang="en-DE" sz="2400" dirty="0"/>
              <a:t>)</a:t>
            </a:r>
          </a:p>
          <a:p>
            <a:r>
              <a:rPr lang="en-GB" sz="2400" dirty="0"/>
              <a:t>c</a:t>
            </a:r>
            <a:r>
              <a:rPr lang="en-DE" sz="2400" dirty="0"/>
              <a:t>haracter tokens: not enough semantic content</a:t>
            </a:r>
            <a:r>
              <a:rPr lang="en-GB" sz="2400" dirty="0"/>
              <a:t> (longer sequences)</a:t>
            </a:r>
            <a:endParaRPr lang="en-DE" sz="2400" dirty="0"/>
          </a:p>
          <a:p>
            <a:pPr marL="0" indent="0">
              <a:buNone/>
            </a:pPr>
            <a:r>
              <a:rPr lang="en-GB" sz="2400" dirty="0">
                <a:sym typeface="Wingdings" pitchFamily="2" charset="2"/>
              </a:rPr>
              <a:t> </a:t>
            </a:r>
            <a:r>
              <a:rPr lang="en-GB" sz="2400" dirty="0"/>
              <a:t>b</a:t>
            </a:r>
            <a:r>
              <a:rPr lang="en-DE" sz="2400" dirty="0"/>
              <a:t>yte-pair encoding as </a:t>
            </a:r>
            <a:r>
              <a:rPr lang="en-GB" sz="2400" dirty="0"/>
              <a:t>c</a:t>
            </a:r>
            <a:r>
              <a:rPr lang="en-DE" sz="2400" dirty="0"/>
              <a:t>ompromise for tokenization</a:t>
            </a:r>
          </a:p>
          <a:p>
            <a:pPr marL="0" indent="0">
              <a:buNone/>
            </a:pPr>
            <a:endParaRPr lang="en-DE" sz="2400" dirty="0"/>
          </a:p>
          <a:p>
            <a:pPr marL="0" indent="0">
              <a:buNone/>
            </a:pPr>
            <a:r>
              <a:rPr lang="en-DE" sz="2400" dirty="0"/>
              <a:t>one-hot encoding on tokens </a:t>
            </a:r>
            <a:r>
              <a:rPr lang="en-DE" sz="2400" dirty="0">
                <a:sym typeface="Wingdings" pitchFamily="2" charset="2"/>
              </a:rPr>
              <a:t> </a:t>
            </a:r>
            <a:r>
              <a:rPr lang="en-DE" sz="2400" dirty="0"/>
              <a:t>token (word) embeddings:</a:t>
            </a:r>
          </a:p>
          <a:p>
            <a:pPr marL="0" indent="0">
              <a:buNone/>
            </a:pPr>
            <a:r>
              <a:rPr lang="en-GB" sz="2400" dirty="0"/>
              <a:t>o</a:t>
            </a:r>
            <a:r>
              <a:rPr lang="en-DE" sz="2400" dirty="0"/>
              <a:t>nly before bottom-most encoder/decoder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A5D2E7-9E65-1542-F0FB-EAE56013E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8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DAEDCA-6DF6-091B-31EC-5FFDE5A92C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5670901"/>
            <a:ext cx="6842234" cy="7826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F0EF0DE-8C0F-E737-8E76-B6D54FDA55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173CE49-DDA8-58A6-6CC4-19674AE1A4B4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2BB2062-F326-CBE4-F902-B5383323DDAA}"/>
              </a:ext>
            </a:extLst>
          </p:cNvPr>
          <p:cNvSpPr/>
          <p:nvPr/>
        </p:nvSpPr>
        <p:spPr>
          <a:xfrm>
            <a:off x="9247695" y="5190807"/>
            <a:ext cx="2253004" cy="98615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081B29-FC0A-1FF8-D7EF-7A5A8A584408}"/>
              </a:ext>
            </a:extLst>
          </p:cNvPr>
          <p:cNvSpPr txBox="1"/>
          <p:nvPr/>
        </p:nvSpPr>
        <p:spPr>
          <a:xfrm>
            <a:off x="5829741" y="6390184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9611962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68E75-25D0-D065-ECCD-7EEE69790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</a:t>
            </a:r>
            <a:r>
              <a:rPr lang="en-DE" dirty="0"/>
              <a:t>yte-Pair Encoding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BFF397-DCA5-411D-1D8D-8CA81BC7C8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724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DE" sz="2600" dirty="0"/>
              <a:t>data compression method used for encoding text as sequence of tokens</a:t>
            </a:r>
          </a:p>
          <a:p>
            <a:r>
              <a:rPr lang="en-GB" sz="2600" dirty="0"/>
              <a:t>m</a:t>
            </a:r>
            <a:r>
              <a:rPr lang="en-DE" sz="2600" dirty="0"/>
              <a:t>erging token pairs (starting with characters) with maximum frequency</a:t>
            </a:r>
          </a:p>
          <a:p>
            <a:r>
              <a:rPr lang="en-GB" sz="2600" dirty="0"/>
              <a:t>continue merging until defined fixed vocabulary size (hyperparameter) is reached</a:t>
            </a:r>
          </a:p>
          <a:p>
            <a:pPr>
              <a:buFont typeface="Wingdings" pitchFamily="2" charset="2"/>
              <a:buChar char="à"/>
            </a:pPr>
            <a:r>
              <a:rPr lang="en-GB" sz="2600" dirty="0"/>
              <a:t>common w</a:t>
            </a:r>
            <a:r>
              <a:rPr lang="en-DE" sz="2600" dirty="0"/>
              <a:t>ords encoded as single token</a:t>
            </a:r>
          </a:p>
          <a:p>
            <a:pPr>
              <a:buFont typeface="Wingdings" pitchFamily="2" charset="2"/>
              <a:buChar char="à"/>
            </a:pPr>
            <a:r>
              <a:rPr lang="en-GB" sz="2600" dirty="0"/>
              <a:t>r</a:t>
            </a:r>
            <a:r>
              <a:rPr lang="en-DE" sz="2600" dirty="0"/>
              <a:t>are words encoded as </a:t>
            </a:r>
            <a:r>
              <a:rPr lang="en-GB" sz="2600" dirty="0"/>
              <a:t>s</a:t>
            </a:r>
            <a:r>
              <a:rPr lang="en-DE" sz="2600" dirty="0"/>
              <a:t>equence of tokens (representing word parts)</a:t>
            </a: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alternative: direct operation on bytes (e.g., </a:t>
            </a:r>
            <a:r>
              <a:rPr lang="en-GB" sz="2600" dirty="0">
                <a:hlinkClick r:id="rId2"/>
              </a:rPr>
              <a:t>ByT5</a:t>
            </a:r>
            <a:r>
              <a:rPr lang="en-GB" sz="2600" dirty="0"/>
              <a:t>)</a:t>
            </a:r>
            <a:endParaRPr lang="en-DE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58D608-4D97-0620-68A2-1BBA73E57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9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309C6D-A4F7-3F4F-DA6A-7B435A8E1E67}"/>
              </a:ext>
            </a:extLst>
          </p:cNvPr>
          <p:cNvSpPr txBox="1"/>
          <p:nvPr/>
        </p:nvSpPr>
        <p:spPr>
          <a:xfrm>
            <a:off x="9910432" y="1878926"/>
            <a:ext cx="1422184" cy="369331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GB" dirty="0" err="1"/>
              <a:t>aaabdaaabac</a:t>
            </a:r>
            <a:endParaRPr lang="en-GB" dirty="0"/>
          </a:p>
          <a:p>
            <a:endParaRPr lang="en-GB" dirty="0"/>
          </a:p>
          <a:p>
            <a:r>
              <a:rPr lang="en-GB" dirty="0" err="1"/>
              <a:t>ZabdZabac</a:t>
            </a:r>
            <a:endParaRPr lang="en-GB" dirty="0"/>
          </a:p>
          <a:p>
            <a:r>
              <a:rPr lang="en-GB" dirty="0"/>
              <a:t>Z=aa</a:t>
            </a:r>
            <a:endParaRPr lang="en-DE" dirty="0"/>
          </a:p>
          <a:p>
            <a:endParaRPr lang="en-DE" dirty="0"/>
          </a:p>
          <a:p>
            <a:r>
              <a:rPr lang="en-GB" dirty="0" err="1"/>
              <a:t>ZYdZYac</a:t>
            </a:r>
            <a:endParaRPr lang="en-GB" dirty="0"/>
          </a:p>
          <a:p>
            <a:r>
              <a:rPr lang="en-GB" dirty="0"/>
              <a:t>Y=ab</a:t>
            </a:r>
          </a:p>
          <a:p>
            <a:r>
              <a:rPr lang="en-GB" dirty="0"/>
              <a:t>Z=aa</a:t>
            </a:r>
            <a:endParaRPr lang="en-DE" dirty="0"/>
          </a:p>
          <a:p>
            <a:endParaRPr lang="en-DE" dirty="0"/>
          </a:p>
          <a:p>
            <a:r>
              <a:rPr lang="en-GB" dirty="0" err="1"/>
              <a:t>XdXac</a:t>
            </a:r>
            <a:endParaRPr lang="en-GB" dirty="0"/>
          </a:p>
          <a:p>
            <a:r>
              <a:rPr lang="en-GB" dirty="0"/>
              <a:t>X=ZY</a:t>
            </a:r>
          </a:p>
          <a:p>
            <a:r>
              <a:rPr lang="en-GB" dirty="0"/>
              <a:t>Y=ab</a:t>
            </a:r>
          </a:p>
          <a:p>
            <a:r>
              <a:rPr lang="en-GB" dirty="0"/>
              <a:t>Z=aa</a:t>
            </a:r>
            <a:endParaRPr lang="en-DE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4A07009-B2D9-7E8C-CDA8-F736564ED289}"/>
              </a:ext>
            </a:extLst>
          </p:cNvPr>
          <p:cNvSpPr txBox="1"/>
          <p:nvPr/>
        </p:nvSpPr>
        <p:spPr>
          <a:xfrm>
            <a:off x="9910432" y="5751632"/>
            <a:ext cx="14350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/>
              <a:t>e</a:t>
            </a:r>
            <a:r>
              <a:rPr lang="en-DE" sz="1000" dirty="0"/>
              <a:t>xample from wikipedia</a:t>
            </a:r>
          </a:p>
        </p:txBody>
      </p:sp>
    </p:spTree>
    <p:extLst>
      <p:ext uri="{BB962C8B-B14F-4D97-AF65-F5344CB8AC3E}">
        <p14:creationId xmlns:p14="http://schemas.microsoft.com/office/powerpoint/2010/main" val="38658091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18068</TotalTime>
  <Words>2605</Words>
  <Application>Microsoft Office PowerPoint</Application>
  <PresentationFormat>Widescreen</PresentationFormat>
  <Paragraphs>405</Paragraphs>
  <Slides>45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1" baseType="lpstr">
      <vt:lpstr>Arial</vt:lpstr>
      <vt:lpstr>Calibri</vt:lpstr>
      <vt:lpstr>Calibri Light</vt:lpstr>
      <vt:lpstr>Cambria Math</vt:lpstr>
      <vt:lpstr>Wingdings</vt:lpstr>
      <vt:lpstr>Office Theme</vt:lpstr>
      <vt:lpstr>Transformers Sequence Modeling</vt:lpstr>
      <vt:lpstr>Natural Language Processing (NLP)</vt:lpstr>
      <vt:lpstr>Sequence-to-Sequence Models</vt:lpstr>
      <vt:lpstr>Encoder-Decoder Architecture</vt:lpstr>
      <vt:lpstr>Attention to Overcome Bottleneck</vt:lpstr>
      <vt:lpstr>Self-Attention</vt:lpstr>
      <vt:lpstr>Transformer</vt:lpstr>
      <vt:lpstr>Tokenization and Embeddings</vt:lpstr>
      <vt:lpstr>Byte-Pair Encoding</vt:lpstr>
      <vt:lpstr>Positional Encoding</vt:lpstr>
      <vt:lpstr>Encoder and Decoder Stacks</vt:lpstr>
      <vt:lpstr>Skip Connections and Layer Normalization</vt:lpstr>
      <vt:lpstr>Self-Attention</vt:lpstr>
      <vt:lpstr>Scaled Dot-Product Attention</vt:lpstr>
      <vt:lpstr>Multi-Head Attention</vt:lpstr>
      <vt:lpstr>Involved Matrix Calculations</vt:lpstr>
      <vt:lpstr>Position-Wise Feed-Forward Networks</vt:lpstr>
      <vt:lpstr>Encoder-Decoder Attention</vt:lpstr>
      <vt:lpstr>De-Embedding and Softmax</vt:lpstr>
      <vt:lpstr>Sequence Completion</vt:lpstr>
      <vt:lpstr>Transformer Variants</vt:lpstr>
      <vt:lpstr>Large Language Models (LLM)</vt:lpstr>
      <vt:lpstr>PowerPoint Presentation</vt:lpstr>
      <vt:lpstr>Typical Transformer Architectures for LLMs</vt:lpstr>
      <vt:lpstr>Example for Encoder-Only LLM</vt:lpstr>
      <vt:lpstr>Example for Decoder-Only LLM</vt:lpstr>
      <vt:lpstr>Transfer Learning from Foundation Models</vt:lpstr>
      <vt:lpstr>In-Context Learning: A New Paradigm</vt:lpstr>
      <vt:lpstr>Improve Chat Capabilities</vt:lpstr>
      <vt:lpstr>Size Matters: LARGE Language Models</vt:lpstr>
      <vt:lpstr>Struggling with Facts</vt:lpstr>
      <vt:lpstr>Application</vt:lpstr>
      <vt:lpstr>LLMs in Plain Terms</vt:lpstr>
      <vt:lpstr>What You Get Is What You Asked For</vt:lpstr>
      <vt:lpstr>Hot LLM Research Topics</vt:lpstr>
      <vt:lpstr>Transformers for Vision</vt:lpstr>
      <vt:lpstr>Image Classification with Vision Transformer (ViT)</vt:lpstr>
      <vt:lpstr>Attention vs Convolution</vt:lpstr>
      <vt:lpstr>Combination of Vision and Text: Multi-Modality</vt:lpstr>
      <vt:lpstr>Image Understanding and Multi-Purpose Models</vt:lpstr>
      <vt:lpstr>PowerPoint Presentation</vt:lpstr>
      <vt:lpstr>PowerPoint Presentation</vt:lpstr>
      <vt:lpstr>Preview: Image Synthesis</vt:lpstr>
      <vt:lpstr>Literature</vt:lpstr>
      <vt:lpstr>Low-Code/No-Code Programming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Transformers</dc:title>
  <dc:creator>Felix Wick</dc:creator>
  <cp:lastModifiedBy>Wick, Felix</cp:lastModifiedBy>
  <cp:revision>382</cp:revision>
  <dcterms:created xsi:type="dcterms:W3CDTF">2022-07-19T11:32:37Z</dcterms:created>
  <dcterms:modified xsi:type="dcterms:W3CDTF">2024-02-16T14:03:46Z</dcterms:modified>
</cp:coreProperties>
</file>